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9"/>
  </p:notesMasterIdLst>
  <p:sldIdLst>
    <p:sldId id="341" r:id="rId3"/>
    <p:sldId id="1016" r:id="rId4"/>
    <p:sldId id="342" r:id="rId5"/>
    <p:sldId id="1023" r:id="rId6"/>
    <p:sldId id="663" r:id="rId7"/>
    <p:sldId id="343" r:id="rId8"/>
    <p:sldId id="1043" r:id="rId9"/>
    <p:sldId id="1041" r:id="rId10"/>
    <p:sldId id="1042" r:id="rId11"/>
    <p:sldId id="1022" r:id="rId12"/>
    <p:sldId id="344" r:id="rId13"/>
    <p:sldId id="347" r:id="rId14"/>
    <p:sldId id="698" r:id="rId15"/>
    <p:sldId id="1053" r:id="rId16"/>
    <p:sldId id="397" r:id="rId17"/>
    <p:sldId id="1050" r:id="rId18"/>
    <p:sldId id="1051" r:id="rId19"/>
    <p:sldId id="399" r:id="rId20"/>
    <p:sldId id="1052" r:id="rId21"/>
    <p:sldId id="398" r:id="rId22"/>
    <p:sldId id="346" r:id="rId23"/>
    <p:sldId id="1029" r:id="rId24"/>
    <p:sldId id="678" r:id="rId25"/>
    <p:sldId id="349" r:id="rId26"/>
    <p:sldId id="345" r:id="rId27"/>
    <p:sldId id="1017" r:id="rId28"/>
    <p:sldId id="714" r:id="rId29"/>
    <p:sldId id="757" r:id="rId30"/>
    <p:sldId id="1013" r:id="rId31"/>
    <p:sldId id="1044" r:id="rId32"/>
    <p:sldId id="1045" r:id="rId33"/>
    <p:sldId id="1046" r:id="rId34"/>
    <p:sldId id="1047" r:id="rId35"/>
    <p:sldId id="1048" r:id="rId36"/>
    <p:sldId id="1049" r:id="rId37"/>
    <p:sldId id="38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282B27-D4BA-4B2D-8B8A-11DE49E2C6F8}"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01CF688B-66A1-4DBA-893D-8B00B07BD974}">
      <dgm:prSet phldrT="[Text]"/>
      <dgm:spPr/>
      <dgm:t>
        <a:bodyPr/>
        <a:lstStyle/>
        <a:p>
          <a:r>
            <a:rPr lang="en-US" b="1" dirty="0">
              <a:latin typeface="Calibri" panose="020F0502020204030204" pitchFamily="34" charset="0"/>
              <a:cs typeface="Calibri" panose="020F0502020204030204" pitchFamily="34" charset="0"/>
            </a:rPr>
            <a:t>September 25, 2020</a:t>
          </a:r>
          <a:endParaRPr lang="en-US" dirty="0"/>
        </a:p>
      </dgm:t>
    </dgm:pt>
    <dgm:pt modelId="{B1B899E2-2542-45A5-9DFC-68B084B905F9}" type="parTrans" cxnId="{B3A7E771-4040-47E1-A35C-254E0B4C105C}">
      <dgm:prSet/>
      <dgm:spPr/>
      <dgm:t>
        <a:bodyPr/>
        <a:lstStyle/>
        <a:p>
          <a:endParaRPr lang="en-US"/>
        </a:p>
      </dgm:t>
    </dgm:pt>
    <dgm:pt modelId="{D60E40EE-80F3-4662-A814-499C19722BD8}" type="sibTrans" cxnId="{B3A7E771-4040-47E1-A35C-254E0B4C105C}">
      <dgm:prSet/>
      <dgm:spPr/>
      <dgm:t>
        <a:bodyPr/>
        <a:lstStyle/>
        <a:p>
          <a:endParaRPr lang="en-US"/>
        </a:p>
      </dgm:t>
    </dgm:pt>
    <dgm:pt modelId="{6FBCE2EF-D61B-46E7-AADD-013F4B735CAC}">
      <dgm:prSet phldrT="[Text]"/>
      <dgm:spPr/>
      <dgm:t>
        <a:bodyPr/>
        <a:lstStyle/>
        <a:p>
          <a:r>
            <a:rPr lang="en-US" b="1" dirty="0">
              <a:latin typeface="Calibri" pitchFamily="34" charset="0"/>
            </a:rPr>
            <a:t>October 30, 2020</a:t>
          </a:r>
          <a:endParaRPr lang="en-US" dirty="0"/>
        </a:p>
      </dgm:t>
    </dgm:pt>
    <dgm:pt modelId="{C02A6861-F247-482F-86AC-80C9E11D6E02}" type="parTrans" cxnId="{69711D1F-3EF1-4F5C-8147-56F3D589C278}">
      <dgm:prSet/>
      <dgm:spPr/>
      <dgm:t>
        <a:bodyPr/>
        <a:lstStyle/>
        <a:p>
          <a:endParaRPr lang="en-US"/>
        </a:p>
      </dgm:t>
    </dgm:pt>
    <dgm:pt modelId="{E1A7F4D1-B8D7-4495-9234-054EE7A85E02}" type="sibTrans" cxnId="{69711D1F-3EF1-4F5C-8147-56F3D589C278}">
      <dgm:prSet/>
      <dgm:spPr/>
      <dgm:t>
        <a:bodyPr/>
        <a:lstStyle/>
        <a:p>
          <a:endParaRPr lang="en-US"/>
        </a:p>
      </dgm:t>
    </dgm:pt>
    <dgm:pt modelId="{9A295E80-2FA3-415D-9D1C-FAACBBB85401}">
      <dgm:prSet/>
      <dgm:spPr/>
      <dgm:t>
        <a:bodyPr/>
        <a:lstStyle/>
        <a:p>
          <a:r>
            <a:rPr lang="en-US" sz="1100" dirty="0">
              <a:latin typeface="Calibri" pitchFamily="34" charset="0"/>
            </a:rPr>
            <a:t>The "School Start Window" is from the first day of school through the last Friday of September.  It has been designated by TEA as the timeframe that districts can account for all students in grades 7-12 who attended a Houston ISD last school year and may or may not have returned this school year.  Students who did not leave the Texas Education System and did not enroll in another Texas Public School District must be reported as dropouts if they are not located and enrolled before the last day of the "School Start Window". </a:t>
          </a:r>
        </a:p>
      </dgm:t>
    </dgm:pt>
    <dgm:pt modelId="{4D85902C-AF7C-45CF-B5B5-D4BAB52A2D7C}" type="parTrans" cxnId="{2A40F4A0-7D0E-4C31-847B-905B5B2C6DAC}">
      <dgm:prSet/>
      <dgm:spPr/>
      <dgm:t>
        <a:bodyPr/>
        <a:lstStyle/>
        <a:p>
          <a:endParaRPr lang="en-US"/>
        </a:p>
      </dgm:t>
    </dgm:pt>
    <dgm:pt modelId="{14B25B2C-02BA-444B-B40E-F4EAEB3B8CDF}" type="sibTrans" cxnId="{2A40F4A0-7D0E-4C31-847B-905B5B2C6DAC}">
      <dgm:prSet/>
      <dgm:spPr/>
      <dgm:t>
        <a:bodyPr/>
        <a:lstStyle/>
        <a:p>
          <a:endParaRPr lang="en-US"/>
        </a:p>
      </dgm:t>
    </dgm:pt>
    <dgm:pt modelId="{78C10AB2-08FF-4A4B-AC7C-46D8AA5299E0}">
      <dgm:prSet phldrT="[Text]" custT="1"/>
      <dgm:spPr/>
      <dgm:t>
        <a:bodyPr/>
        <a:lstStyle/>
        <a:p>
          <a:r>
            <a:rPr lang="en-US" sz="1600" b="1" dirty="0">
              <a:latin typeface="Calibri" pitchFamily="34" charset="0"/>
            </a:rPr>
            <a:t>PEIMS Snapshot </a:t>
          </a:r>
          <a:r>
            <a:rPr lang="en-US" sz="1600" i="1" dirty="0">
              <a:latin typeface="Calibri" pitchFamily="34" charset="0"/>
            </a:rPr>
            <a:t>(Always last Friday in October) Students must be identified of their special population's designation on or before this date.</a:t>
          </a:r>
          <a:endParaRPr lang="en-US" sz="1600" dirty="0"/>
        </a:p>
      </dgm:t>
    </dgm:pt>
    <dgm:pt modelId="{4DEBB0F2-77EC-4577-8278-AF07AA7ED21A}" type="parTrans" cxnId="{6E487835-0E0A-4EB0-AAC7-85CD39CD6FED}">
      <dgm:prSet/>
      <dgm:spPr/>
      <dgm:t>
        <a:bodyPr/>
        <a:lstStyle/>
        <a:p>
          <a:endParaRPr lang="en-US"/>
        </a:p>
      </dgm:t>
    </dgm:pt>
    <dgm:pt modelId="{8F1B17B0-61F8-419F-A563-4F3E324AF069}" type="sibTrans" cxnId="{6E487835-0E0A-4EB0-AAC7-85CD39CD6FED}">
      <dgm:prSet/>
      <dgm:spPr/>
      <dgm:t>
        <a:bodyPr/>
        <a:lstStyle/>
        <a:p>
          <a:endParaRPr lang="en-US"/>
        </a:p>
      </dgm:t>
    </dgm:pt>
    <dgm:pt modelId="{C6CC5321-B6A5-4F0A-AB3E-321E5FD7344D}">
      <dgm:prSet phldrT="[Text]" custT="1"/>
      <dgm:spPr/>
      <dgm:t>
        <a:bodyPr/>
        <a:lstStyle/>
        <a:p>
          <a:r>
            <a:rPr lang="en-US" sz="1600" b="1" dirty="0">
              <a:latin typeface="Calibri" panose="020F0502020204030204" pitchFamily="34" charset="0"/>
              <a:cs typeface="Calibri" panose="020F0502020204030204" pitchFamily="34" charset="0"/>
            </a:rPr>
            <a:t>Close of School Start Window </a:t>
          </a:r>
          <a:r>
            <a:rPr lang="en-US" sz="1600" i="1" dirty="0">
              <a:latin typeface="Calibri" panose="020F0502020204030204" pitchFamily="34" charset="0"/>
              <a:cs typeface="Calibri" panose="020F0502020204030204" pitchFamily="34" charset="0"/>
            </a:rPr>
            <a:t>(Always last Friday in September)</a:t>
          </a:r>
          <a:endParaRPr lang="en-US" sz="1600" dirty="0"/>
        </a:p>
      </dgm:t>
    </dgm:pt>
    <dgm:pt modelId="{8952AF06-2BB5-4814-8EB8-03A30E01CE6F}" type="parTrans" cxnId="{FA254413-0D2D-4BF0-A33C-772E15DA61F9}">
      <dgm:prSet/>
      <dgm:spPr/>
      <dgm:t>
        <a:bodyPr/>
        <a:lstStyle/>
        <a:p>
          <a:endParaRPr lang="en-US"/>
        </a:p>
      </dgm:t>
    </dgm:pt>
    <dgm:pt modelId="{9FB53B81-9A03-495F-B4BA-8B65B1218386}" type="sibTrans" cxnId="{FA254413-0D2D-4BF0-A33C-772E15DA61F9}">
      <dgm:prSet/>
      <dgm:spPr/>
      <dgm:t>
        <a:bodyPr/>
        <a:lstStyle/>
        <a:p>
          <a:endParaRPr lang="en-US"/>
        </a:p>
      </dgm:t>
    </dgm:pt>
    <dgm:pt modelId="{3D959B40-77C8-4416-8C79-578A3D3FD61D}" type="pres">
      <dgm:prSet presAssocID="{CA282B27-D4BA-4B2D-8B8A-11DE49E2C6F8}" presName="linearFlow" presStyleCnt="0">
        <dgm:presLayoutVars>
          <dgm:dir/>
          <dgm:animLvl val="lvl"/>
          <dgm:resizeHandles val="exact"/>
        </dgm:presLayoutVars>
      </dgm:prSet>
      <dgm:spPr/>
    </dgm:pt>
    <dgm:pt modelId="{EA9F2EAE-F8B9-4999-BC9A-DC2E053BE9B0}" type="pres">
      <dgm:prSet presAssocID="{01CF688B-66A1-4DBA-893D-8B00B07BD974}" presName="composite" presStyleCnt="0"/>
      <dgm:spPr/>
    </dgm:pt>
    <dgm:pt modelId="{07DD8892-3533-47ED-AE59-D9266B909DEC}" type="pres">
      <dgm:prSet presAssocID="{01CF688B-66A1-4DBA-893D-8B00B07BD974}" presName="parentText" presStyleLbl="alignNode1" presStyleIdx="0" presStyleCnt="2">
        <dgm:presLayoutVars>
          <dgm:chMax val="1"/>
          <dgm:bulletEnabled val="1"/>
        </dgm:presLayoutVars>
      </dgm:prSet>
      <dgm:spPr/>
    </dgm:pt>
    <dgm:pt modelId="{34A0A6D9-69CB-44E3-AA3A-C2B89869B7C9}" type="pres">
      <dgm:prSet presAssocID="{01CF688B-66A1-4DBA-893D-8B00B07BD974}" presName="descendantText" presStyleLbl="alignAcc1" presStyleIdx="0" presStyleCnt="2">
        <dgm:presLayoutVars>
          <dgm:bulletEnabled val="1"/>
        </dgm:presLayoutVars>
      </dgm:prSet>
      <dgm:spPr/>
    </dgm:pt>
    <dgm:pt modelId="{EB97ECC5-85AA-4585-B073-09FF1A2FFB18}" type="pres">
      <dgm:prSet presAssocID="{D60E40EE-80F3-4662-A814-499C19722BD8}" presName="sp" presStyleCnt="0"/>
      <dgm:spPr/>
    </dgm:pt>
    <dgm:pt modelId="{D768CED6-AA12-476F-8323-25E6BB6269CF}" type="pres">
      <dgm:prSet presAssocID="{6FBCE2EF-D61B-46E7-AADD-013F4B735CAC}" presName="composite" presStyleCnt="0"/>
      <dgm:spPr/>
    </dgm:pt>
    <dgm:pt modelId="{9478B5D2-5093-4F35-832D-D725CCF0DEDD}" type="pres">
      <dgm:prSet presAssocID="{6FBCE2EF-D61B-46E7-AADD-013F4B735CAC}" presName="parentText" presStyleLbl="alignNode1" presStyleIdx="1" presStyleCnt="2">
        <dgm:presLayoutVars>
          <dgm:chMax val="1"/>
          <dgm:bulletEnabled val="1"/>
        </dgm:presLayoutVars>
      </dgm:prSet>
      <dgm:spPr/>
    </dgm:pt>
    <dgm:pt modelId="{F185D020-35E4-4FBB-A546-5A10C3122CFA}" type="pres">
      <dgm:prSet presAssocID="{6FBCE2EF-D61B-46E7-AADD-013F4B735CAC}" presName="descendantText" presStyleLbl="alignAcc1" presStyleIdx="1" presStyleCnt="2">
        <dgm:presLayoutVars>
          <dgm:bulletEnabled val="1"/>
        </dgm:presLayoutVars>
      </dgm:prSet>
      <dgm:spPr/>
    </dgm:pt>
  </dgm:ptLst>
  <dgm:cxnLst>
    <dgm:cxn modelId="{16BDD308-2DBB-4CBA-A299-A2126F417706}" type="presOf" srcId="{6FBCE2EF-D61B-46E7-AADD-013F4B735CAC}" destId="{9478B5D2-5093-4F35-832D-D725CCF0DEDD}" srcOrd="0" destOrd="0" presId="urn:microsoft.com/office/officeart/2005/8/layout/chevron2"/>
    <dgm:cxn modelId="{FA254413-0D2D-4BF0-A33C-772E15DA61F9}" srcId="{01CF688B-66A1-4DBA-893D-8B00B07BD974}" destId="{C6CC5321-B6A5-4F0A-AB3E-321E5FD7344D}" srcOrd="0" destOrd="0" parTransId="{8952AF06-2BB5-4814-8EB8-03A30E01CE6F}" sibTransId="{9FB53B81-9A03-495F-B4BA-8B65B1218386}"/>
    <dgm:cxn modelId="{69711D1F-3EF1-4F5C-8147-56F3D589C278}" srcId="{CA282B27-D4BA-4B2D-8B8A-11DE49E2C6F8}" destId="{6FBCE2EF-D61B-46E7-AADD-013F4B735CAC}" srcOrd="1" destOrd="0" parTransId="{C02A6861-F247-482F-86AC-80C9E11D6E02}" sibTransId="{E1A7F4D1-B8D7-4495-9234-054EE7A85E02}"/>
    <dgm:cxn modelId="{6E487835-0E0A-4EB0-AAC7-85CD39CD6FED}" srcId="{6FBCE2EF-D61B-46E7-AADD-013F4B735CAC}" destId="{78C10AB2-08FF-4A4B-AC7C-46D8AA5299E0}" srcOrd="0" destOrd="0" parTransId="{4DEBB0F2-77EC-4577-8278-AF07AA7ED21A}" sibTransId="{8F1B17B0-61F8-419F-A563-4F3E324AF069}"/>
    <dgm:cxn modelId="{B3A7E771-4040-47E1-A35C-254E0B4C105C}" srcId="{CA282B27-D4BA-4B2D-8B8A-11DE49E2C6F8}" destId="{01CF688B-66A1-4DBA-893D-8B00B07BD974}" srcOrd="0" destOrd="0" parTransId="{B1B899E2-2542-45A5-9DFC-68B084B905F9}" sibTransId="{D60E40EE-80F3-4662-A814-499C19722BD8}"/>
    <dgm:cxn modelId="{F082EA8F-E769-4026-BC40-041F8CB7A6FB}" type="presOf" srcId="{01CF688B-66A1-4DBA-893D-8B00B07BD974}" destId="{07DD8892-3533-47ED-AE59-D9266B909DEC}" srcOrd="0" destOrd="0" presId="urn:microsoft.com/office/officeart/2005/8/layout/chevron2"/>
    <dgm:cxn modelId="{357BBA96-7C59-480D-8225-BA3F5A2BA04A}" type="presOf" srcId="{CA282B27-D4BA-4B2D-8B8A-11DE49E2C6F8}" destId="{3D959B40-77C8-4416-8C79-578A3D3FD61D}" srcOrd="0" destOrd="0" presId="urn:microsoft.com/office/officeart/2005/8/layout/chevron2"/>
    <dgm:cxn modelId="{F246299F-84F2-4592-A294-DC8DA3D3F13B}" type="presOf" srcId="{78C10AB2-08FF-4A4B-AC7C-46D8AA5299E0}" destId="{F185D020-35E4-4FBB-A546-5A10C3122CFA}" srcOrd="0" destOrd="0" presId="urn:microsoft.com/office/officeart/2005/8/layout/chevron2"/>
    <dgm:cxn modelId="{2A40F4A0-7D0E-4C31-847B-905B5B2C6DAC}" srcId="{01CF688B-66A1-4DBA-893D-8B00B07BD974}" destId="{9A295E80-2FA3-415D-9D1C-FAACBBB85401}" srcOrd="1" destOrd="0" parTransId="{4D85902C-AF7C-45CF-B5B5-D4BAB52A2D7C}" sibTransId="{14B25B2C-02BA-444B-B40E-F4EAEB3B8CDF}"/>
    <dgm:cxn modelId="{FE817DCB-1D99-47BF-A3E4-4AE2C89956EA}" type="presOf" srcId="{9A295E80-2FA3-415D-9D1C-FAACBBB85401}" destId="{34A0A6D9-69CB-44E3-AA3A-C2B89869B7C9}" srcOrd="0" destOrd="1" presId="urn:microsoft.com/office/officeart/2005/8/layout/chevron2"/>
    <dgm:cxn modelId="{762A32D2-798A-4796-BA88-37AB258E453A}" type="presOf" srcId="{C6CC5321-B6A5-4F0A-AB3E-321E5FD7344D}" destId="{34A0A6D9-69CB-44E3-AA3A-C2B89869B7C9}" srcOrd="0" destOrd="0" presId="urn:microsoft.com/office/officeart/2005/8/layout/chevron2"/>
    <dgm:cxn modelId="{6F75BFD1-6F9A-4129-85F9-67E114B63334}" type="presParOf" srcId="{3D959B40-77C8-4416-8C79-578A3D3FD61D}" destId="{EA9F2EAE-F8B9-4999-BC9A-DC2E053BE9B0}" srcOrd="0" destOrd="0" presId="urn:microsoft.com/office/officeart/2005/8/layout/chevron2"/>
    <dgm:cxn modelId="{187EA7C3-7005-481B-817E-AB7DEAF5F04C}" type="presParOf" srcId="{EA9F2EAE-F8B9-4999-BC9A-DC2E053BE9B0}" destId="{07DD8892-3533-47ED-AE59-D9266B909DEC}" srcOrd="0" destOrd="0" presId="urn:microsoft.com/office/officeart/2005/8/layout/chevron2"/>
    <dgm:cxn modelId="{05DC9671-E1C7-437F-B9A6-54896B337F71}" type="presParOf" srcId="{EA9F2EAE-F8B9-4999-BC9A-DC2E053BE9B0}" destId="{34A0A6D9-69CB-44E3-AA3A-C2B89869B7C9}" srcOrd="1" destOrd="0" presId="urn:microsoft.com/office/officeart/2005/8/layout/chevron2"/>
    <dgm:cxn modelId="{F2542DE1-0FA5-450E-A84F-C5951E2329F6}" type="presParOf" srcId="{3D959B40-77C8-4416-8C79-578A3D3FD61D}" destId="{EB97ECC5-85AA-4585-B073-09FF1A2FFB18}" srcOrd="1" destOrd="0" presId="urn:microsoft.com/office/officeart/2005/8/layout/chevron2"/>
    <dgm:cxn modelId="{294A40F1-7E51-40F6-9E8C-E9BF9B6053D2}" type="presParOf" srcId="{3D959B40-77C8-4416-8C79-578A3D3FD61D}" destId="{D768CED6-AA12-476F-8323-25E6BB6269CF}" srcOrd="2" destOrd="0" presId="urn:microsoft.com/office/officeart/2005/8/layout/chevron2"/>
    <dgm:cxn modelId="{C9FB81CD-638B-4CA2-9BB0-9F211E6FD7F0}" type="presParOf" srcId="{D768CED6-AA12-476F-8323-25E6BB6269CF}" destId="{9478B5D2-5093-4F35-832D-D725CCF0DEDD}" srcOrd="0" destOrd="0" presId="urn:microsoft.com/office/officeart/2005/8/layout/chevron2"/>
    <dgm:cxn modelId="{DF82656E-4D80-46AE-AD61-5470139AD235}" type="presParOf" srcId="{D768CED6-AA12-476F-8323-25E6BB6269CF}" destId="{F185D020-35E4-4FBB-A546-5A10C3122CF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D8892-3533-47ED-AE59-D9266B909DEC}">
      <dsp:nvSpPr>
        <dsp:cNvPr id="0" name=""/>
        <dsp:cNvSpPr/>
      </dsp:nvSpPr>
      <dsp:spPr>
        <a:xfrm rot="5400000">
          <a:off x="-294135" y="298060"/>
          <a:ext cx="1960904" cy="137263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September 25, 2020</a:t>
          </a:r>
          <a:endParaRPr lang="en-US" sz="2000" kern="1200" dirty="0"/>
        </a:p>
      </dsp:txBody>
      <dsp:txXfrm rot="-5400000">
        <a:off x="1" y="690240"/>
        <a:ext cx="1372632" cy="588272"/>
      </dsp:txXfrm>
    </dsp:sp>
    <dsp:sp modelId="{34A0A6D9-69CB-44E3-AA3A-C2B89869B7C9}">
      <dsp:nvSpPr>
        <dsp:cNvPr id="0" name=""/>
        <dsp:cNvSpPr/>
      </dsp:nvSpPr>
      <dsp:spPr>
        <a:xfrm rot="5400000">
          <a:off x="3648007" y="-2271449"/>
          <a:ext cx="1274587" cy="582533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Calibri" panose="020F0502020204030204" pitchFamily="34" charset="0"/>
              <a:cs typeface="Calibri" panose="020F0502020204030204" pitchFamily="34" charset="0"/>
            </a:rPr>
            <a:t>Close of School Start Window </a:t>
          </a:r>
          <a:r>
            <a:rPr lang="en-US" sz="1600" i="1" kern="1200" dirty="0">
              <a:latin typeface="Calibri" panose="020F0502020204030204" pitchFamily="34" charset="0"/>
              <a:cs typeface="Calibri" panose="020F0502020204030204" pitchFamily="34" charset="0"/>
            </a:rPr>
            <a:t>(Always last Friday in September)</a:t>
          </a:r>
          <a:endParaRPr lang="en-US" sz="1600" kern="1200" dirty="0"/>
        </a:p>
        <a:p>
          <a:pPr marL="57150" lvl="1" indent="-57150" algn="l" defTabSz="488950">
            <a:lnSpc>
              <a:spcPct val="90000"/>
            </a:lnSpc>
            <a:spcBef>
              <a:spcPct val="0"/>
            </a:spcBef>
            <a:spcAft>
              <a:spcPct val="15000"/>
            </a:spcAft>
            <a:buChar char="•"/>
          </a:pPr>
          <a:r>
            <a:rPr lang="en-US" sz="1100" kern="1200" dirty="0">
              <a:latin typeface="Calibri" pitchFamily="34" charset="0"/>
            </a:rPr>
            <a:t>The "School Start Window" is from the first day of school through the last Friday of September.  It has been designated by TEA as the timeframe that districts can account for all students in grades 7-12 who attended a Houston ISD last school year and may or may not have returned this school year.  Students who did not leave the Texas Education System and did not enroll in another Texas Public School District must be reported as dropouts if they are not located and enrolled before the last day of the "School Start Window". </a:t>
          </a:r>
        </a:p>
      </dsp:txBody>
      <dsp:txXfrm rot="-5400000">
        <a:off x="1372633" y="66145"/>
        <a:ext cx="5763116" cy="1150147"/>
      </dsp:txXfrm>
    </dsp:sp>
    <dsp:sp modelId="{9478B5D2-5093-4F35-832D-D725CCF0DEDD}">
      <dsp:nvSpPr>
        <dsp:cNvPr id="0" name=""/>
        <dsp:cNvSpPr/>
      </dsp:nvSpPr>
      <dsp:spPr>
        <a:xfrm rot="5400000">
          <a:off x="-294135" y="1970481"/>
          <a:ext cx="1960904" cy="1372632"/>
        </a:xfrm>
        <a:prstGeom prst="chevron">
          <a:avLst/>
        </a:prstGeom>
        <a:solidFill>
          <a:schemeClr val="accent3">
            <a:hueOff val="-11787051"/>
            <a:satOff val="-35227"/>
            <a:lumOff val="-7451"/>
            <a:alphaOff val="0"/>
          </a:schemeClr>
        </a:solidFill>
        <a:ln w="25400" cap="flat" cmpd="sng" algn="ctr">
          <a:solidFill>
            <a:schemeClr val="accent3">
              <a:hueOff val="-11787051"/>
              <a:satOff val="-35227"/>
              <a:lumOff val="-7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itchFamily="34" charset="0"/>
            </a:rPr>
            <a:t>October 30, 2020</a:t>
          </a:r>
          <a:endParaRPr lang="en-US" sz="2000" kern="1200" dirty="0"/>
        </a:p>
      </dsp:txBody>
      <dsp:txXfrm rot="-5400000">
        <a:off x="1" y="2362661"/>
        <a:ext cx="1372632" cy="588272"/>
      </dsp:txXfrm>
    </dsp:sp>
    <dsp:sp modelId="{F185D020-35E4-4FBB-A546-5A10C3122CFA}">
      <dsp:nvSpPr>
        <dsp:cNvPr id="0" name=""/>
        <dsp:cNvSpPr/>
      </dsp:nvSpPr>
      <dsp:spPr>
        <a:xfrm rot="5400000">
          <a:off x="3648007" y="-599028"/>
          <a:ext cx="1274587" cy="5825336"/>
        </a:xfrm>
        <a:prstGeom prst="round2SameRect">
          <a:avLst/>
        </a:prstGeom>
        <a:solidFill>
          <a:schemeClr val="lt1">
            <a:alpha val="90000"/>
            <a:hueOff val="0"/>
            <a:satOff val="0"/>
            <a:lumOff val="0"/>
            <a:alphaOff val="0"/>
          </a:schemeClr>
        </a:solidFill>
        <a:ln w="25400" cap="flat" cmpd="sng" algn="ctr">
          <a:solidFill>
            <a:schemeClr val="accent3">
              <a:hueOff val="-11787051"/>
              <a:satOff val="-35227"/>
              <a:lumOff val="-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Calibri" pitchFamily="34" charset="0"/>
            </a:rPr>
            <a:t>PEIMS Snapshot </a:t>
          </a:r>
          <a:r>
            <a:rPr lang="en-US" sz="1600" i="1" kern="1200" dirty="0">
              <a:latin typeface="Calibri" pitchFamily="34" charset="0"/>
            </a:rPr>
            <a:t>(Always last Friday in October) Students must be identified of their special population's designation on or before this date.</a:t>
          </a:r>
          <a:endParaRPr lang="en-US" sz="1600" kern="1200" dirty="0"/>
        </a:p>
      </dsp:txBody>
      <dsp:txXfrm rot="-5400000">
        <a:off x="1372633" y="1738566"/>
        <a:ext cx="5763116" cy="11501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4FB18-600E-40DC-8AFF-1C388A227339}" type="datetimeFigureOut">
              <a:rPr lang="en-US" smtClean="0"/>
              <a:t>8/28/2020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7E0D6-8C86-4703-BB7C-B93DA3E1F142}" type="slidenum">
              <a:rPr lang="en-US" smtClean="0"/>
              <a:t>‹#›</a:t>
            </a:fld>
            <a:endParaRPr lang="en-US"/>
          </a:p>
        </p:txBody>
      </p:sp>
    </p:spTree>
    <p:extLst>
      <p:ext uri="{BB962C8B-B14F-4D97-AF65-F5344CB8AC3E}">
        <p14:creationId xmlns:p14="http://schemas.microsoft.com/office/powerpoint/2010/main" val="406291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EFA3AB-C505-2249-9268-634B5AAFE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27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buClr>
                <a:schemeClr val="accent3"/>
              </a:buClr>
              <a:buFont typeface="Wingdings 2"/>
              <a:buChar char=""/>
              <a:defRPr/>
            </a:pPr>
            <a:r>
              <a:rPr lang="en-US" sz="2800" dirty="0">
                <a:latin typeface="Calibri" pitchFamily="34" charset="0"/>
              </a:rPr>
              <a:t>Verify if student has local ID number in PowerSchool</a:t>
            </a:r>
          </a:p>
          <a:p>
            <a:pPr marL="274320" indent="-274320">
              <a:buClr>
                <a:schemeClr val="accent3"/>
              </a:buClr>
              <a:buFont typeface="Wingdings 2"/>
              <a:buChar char=""/>
              <a:defRPr/>
            </a:pPr>
            <a:r>
              <a:rPr lang="en-US" sz="2800" dirty="0">
                <a:latin typeface="Calibri" pitchFamily="34" charset="0"/>
              </a:rPr>
              <a:t>Access TSDS Unique ID to check to see if the student is listed in the Unique ID Database and to make sure the correct Unique ID number is used. </a:t>
            </a:r>
          </a:p>
          <a:p>
            <a:pPr marL="640080" lvl="1" indent="-246888">
              <a:spcBef>
                <a:spcPts val="324"/>
              </a:spcBef>
              <a:buFont typeface="Wingdings 2"/>
              <a:buChar char=""/>
              <a:defRPr/>
            </a:pPr>
            <a:r>
              <a:rPr lang="en-US" dirty="0">
                <a:latin typeface="Calibri" pitchFamily="34" charset="0"/>
              </a:rPr>
              <a:t>Essential when enrolling student from </a:t>
            </a:r>
            <a:r>
              <a:rPr lang="en-US" u="sng" dirty="0">
                <a:latin typeface="Calibri" pitchFamily="34" charset="0"/>
              </a:rPr>
              <a:t>out of district</a:t>
            </a:r>
          </a:p>
          <a:p>
            <a:pPr marL="640080" lvl="1" indent="-246888">
              <a:spcBef>
                <a:spcPts val="324"/>
              </a:spcBef>
              <a:buFont typeface="Wingdings 2"/>
              <a:buChar char=""/>
              <a:defRPr/>
            </a:pPr>
            <a:r>
              <a:rPr lang="en-US" dirty="0">
                <a:latin typeface="Calibri" pitchFamily="34" charset="0"/>
              </a:rPr>
              <a:t>Helps avoid TSDS Unique ID discrepancies</a:t>
            </a:r>
          </a:p>
          <a:p>
            <a:endParaRPr lang="en-US" dirty="0"/>
          </a:p>
        </p:txBody>
      </p:sp>
      <p:sp>
        <p:nvSpPr>
          <p:cNvPr id="4" name="Slide Number Placeholder 3"/>
          <p:cNvSpPr>
            <a:spLocks noGrp="1"/>
          </p:cNvSpPr>
          <p:nvPr>
            <p:ph type="sldNum" sz="quarter" idx="5"/>
          </p:nvPr>
        </p:nvSpPr>
        <p:spPr/>
        <p:txBody>
          <a:bodyPr/>
          <a:lstStyle/>
          <a:p>
            <a:fld id="{A267E0D6-8C86-4703-BB7C-B93DA3E1F142}" type="slidenum">
              <a:rPr lang="en-US" smtClean="0"/>
              <a:t>17</a:t>
            </a:fld>
            <a:endParaRPr lang="en-US"/>
          </a:p>
        </p:txBody>
      </p:sp>
    </p:spTree>
    <p:extLst>
      <p:ext uri="{BB962C8B-B14F-4D97-AF65-F5344CB8AC3E}">
        <p14:creationId xmlns:p14="http://schemas.microsoft.com/office/powerpoint/2010/main" val="328631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27</a:t>
            </a:fld>
            <a:endParaRPr lang="en-US" dirty="0"/>
          </a:p>
        </p:txBody>
      </p:sp>
    </p:spTree>
    <p:extLst>
      <p:ext uri="{BB962C8B-B14F-4D97-AF65-F5344CB8AC3E}">
        <p14:creationId xmlns:p14="http://schemas.microsoft.com/office/powerpoint/2010/main" val="281814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28</a:t>
            </a:fld>
            <a:endParaRPr lang="en-US" dirty="0"/>
          </a:p>
        </p:txBody>
      </p:sp>
    </p:spTree>
    <p:extLst>
      <p:ext uri="{BB962C8B-B14F-4D97-AF65-F5344CB8AC3E}">
        <p14:creationId xmlns:p14="http://schemas.microsoft.com/office/powerpoint/2010/main" val="4064906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6856"/>
          </a:xfrm>
          <a:prstGeom prst="rect">
            <a:avLst/>
          </a:prstGeom>
        </p:spPr>
      </p:pic>
      <p:sp>
        <p:nvSpPr>
          <p:cNvPr id="2" name="Title 1"/>
          <p:cNvSpPr>
            <a:spLocks noGrp="1"/>
          </p:cNvSpPr>
          <p:nvPr>
            <p:ph type="ctrTitle"/>
          </p:nvPr>
        </p:nvSpPr>
        <p:spPr>
          <a:xfrm>
            <a:off x="609600" y="883002"/>
            <a:ext cx="10363200" cy="2278905"/>
          </a:xfrm>
        </p:spPr>
        <p:txBody>
          <a:bodyPr lIns="0" tIns="0" rIns="0" bIns="0" anchor="t" anchorCtr="0">
            <a:noAutofit/>
          </a:bodyPr>
          <a:lstStyle>
            <a:lvl1pPr algn="l">
              <a:lnSpc>
                <a:spcPts val="7200"/>
              </a:lnSpc>
              <a:defRPr sz="7200" b="1" i="0" kern="0" spc="20" baseline="0">
                <a:solidFill>
                  <a:srgbClr val="FFFFFF"/>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609603" y="2818597"/>
            <a:ext cx="10236575" cy="1752600"/>
          </a:xfrm>
        </p:spPr>
        <p:txBody>
          <a:bodyPr lIns="0" tIns="0" rIns="0" bIns="0" anchor="t" anchorCtr="0">
            <a:normAutofit/>
          </a:bodyPr>
          <a:lstStyle>
            <a:lvl1pPr marL="0" indent="0" algn="l">
              <a:spcBef>
                <a:spcPts val="0"/>
              </a:spcBef>
              <a:buNone/>
              <a:defRPr sz="2800" b="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8/28/2020</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dirty="0"/>
          </a:p>
        </p:txBody>
      </p:sp>
    </p:spTree>
    <p:extLst>
      <p:ext uri="{BB962C8B-B14F-4D97-AF65-F5344CB8AC3E}">
        <p14:creationId xmlns:p14="http://schemas.microsoft.com/office/powerpoint/2010/main" val="170919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5B24E-F8C6-E948-995E-7B638AE26B4A}" type="datetime1">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8" name="Straight Connector 7"/>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998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D56826D-2BDC-0A4B-A6EF-0D3953E01A94}" type="datetime1">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11" name="Straight Connector 10"/>
          <p:cNvCxnSpPr/>
          <p:nvPr userDrawn="1"/>
        </p:nvCxnSpPr>
        <p:spPr>
          <a:xfrm>
            <a:off x="8839200" y="274640"/>
            <a:ext cx="0" cy="5851525"/>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6772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6856"/>
          </a:xfrm>
          <a:prstGeom prst="rect">
            <a:avLst/>
          </a:prstGeom>
        </p:spPr>
      </p:pic>
      <p:sp>
        <p:nvSpPr>
          <p:cNvPr id="2" name="Title 1"/>
          <p:cNvSpPr>
            <a:spLocks noGrp="1"/>
          </p:cNvSpPr>
          <p:nvPr>
            <p:ph type="ctrTitle"/>
          </p:nvPr>
        </p:nvSpPr>
        <p:spPr>
          <a:xfrm>
            <a:off x="609600" y="883003"/>
            <a:ext cx="10363200" cy="2278905"/>
          </a:xfrm>
          <a:prstGeom prst="rect">
            <a:avLst/>
          </a:prstGeom>
        </p:spPr>
        <p:txBody>
          <a:bodyPr lIns="0" tIns="0" rIns="0" bIns="0" anchor="t" anchorCtr="0">
            <a:noAutofit/>
          </a:bodyPr>
          <a:lstStyle>
            <a:lvl1pPr algn="l">
              <a:lnSpc>
                <a:spcPts val="5400"/>
              </a:lnSpc>
              <a:defRPr sz="5400" b="1" i="0" kern="0" spc="15" baseline="0">
                <a:solidFill>
                  <a:srgbClr val="FFFFFF"/>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609605" y="2818597"/>
            <a:ext cx="10236575" cy="1752600"/>
          </a:xfrm>
        </p:spPr>
        <p:txBody>
          <a:bodyPr lIns="0" tIns="0" rIns="0" bIns="0" anchor="t" anchorCtr="0">
            <a:normAutofit/>
          </a:bodyPr>
          <a:lstStyle>
            <a:lvl1pPr marL="0" indent="0" algn="l">
              <a:spcBef>
                <a:spcPts val="0"/>
              </a:spcBef>
              <a:buNone/>
              <a:defRPr sz="2100" b="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4"/>
            <a:ext cx="2844800" cy="365125"/>
          </a:xfrm>
          <a:prstGeom prst="rect">
            <a:avLst/>
          </a:prstGeom>
        </p:spPr>
        <p:txBody>
          <a:bodyPr/>
          <a:lstStyle>
            <a:lvl1pPr>
              <a:defRPr>
                <a:solidFill>
                  <a:schemeClr val="bg1"/>
                </a:solidFill>
              </a:defRPr>
            </a:lvl1pPr>
          </a:lstStyle>
          <a:p>
            <a:fld id="{4D6909EE-8428-ED45-A84E-918F1C872BF6}" type="datetime1">
              <a:rPr lang="en-US" smtClean="0">
                <a:solidFill>
                  <a:prstClr val="white"/>
                </a:solidFill>
              </a:rPr>
              <a:pPr/>
              <a:t>8/28/2020</a:t>
            </a:fld>
            <a:endParaRPr lang="en-US" dirty="0">
              <a:solidFill>
                <a:prstClr val="white"/>
              </a:solidFill>
            </a:endParaRPr>
          </a:p>
        </p:txBody>
      </p:sp>
      <p:sp>
        <p:nvSpPr>
          <p:cNvPr id="5" name="Footer Placeholder 4"/>
          <p:cNvSpPr>
            <a:spLocks noGrp="1"/>
          </p:cNvSpPr>
          <p:nvPr>
            <p:ph type="ftr" sz="quarter" idx="11"/>
          </p:nvPr>
        </p:nvSpPr>
        <p:spPr>
          <a:xfrm>
            <a:off x="4165600" y="6356354"/>
            <a:ext cx="3860800" cy="365125"/>
          </a:xfrm>
          <a:prstGeom prst="rect">
            <a:avLst/>
          </a:prstGeo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0745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1" name="TextBox 8"/>
          <p:cNvSpPr txBox="1">
            <a:spLocks noChangeArrowheads="1"/>
          </p:cNvSpPr>
          <p:nvPr userDrawn="1"/>
        </p:nvSpPr>
        <p:spPr bwMode="auto">
          <a:xfrm>
            <a:off x="4587393" y="6488207"/>
            <a:ext cx="6942667" cy="606080"/>
          </a:xfrm>
          <a:prstGeom prst="rect">
            <a:avLst/>
          </a:prstGeom>
          <a:noFill/>
          <a:ln w="9525">
            <a:noFill/>
            <a:miter lim="800000"/>
            <a:headEnd/>
            <a:tailEnd/>
          </a:ln>
        </p:spPr>
        <p:txBody>
          <a:bodyPr lIns="82058" tIns="41029" rIns="82058" bIns="41029">
            <a:spAutoFit/>
          </a:bodyPr>
          <a:lstStyle/>
          <a:p>
            <a:pPr algn="r" defTabSz="914400">
              <a:defRPr/>
            </a:pPr>
            <a:r>
              <a:rPr lang="en-US" sz="1600" spc="90" dirty="0">
                <a:solidFill>
                  <a:prstClr val="white"/>
                </a:solidFill>
              </a:rPr>
              <a:t>HOUSTON  INDEPENDENT  SCHOOL  DISTRICT</a:t>
            </a:r>
          </a:p>
          <a:p>
            <a:pPr defTabSz="914400">
              <a:defRPr/>
            </a:pPr>
            <a:endParaRPr lang="en-US" sz="1800" dirty="0">
              <a:solidFill>
                <a:prstClr val="black"/>
              </a:solidFill>
            </a:endParaRPr>
          </a:p>
        </p:txBody>
      </p:sp>
    </p:spTree>
    <p:extLst>
      <p:ext uri="{BB962C8B-B14F-4D97-AF65-F5344CB8AC3E}">
        <p14:creationId xmlns:p14="http://schemas.microsoft.com/office/powerpoint/2010/main" val="4171677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4753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6000" y="1600201"/>
            <a:ext cx="4978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604000" y="1600201"/>
            <a:ext cx="4978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5430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016000" y="1535113"/>
            <a:ext cx="49805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p:nvPr>
        </p:nvSpPr>
        <p:spPr>
          <a:xfrm>
            <a:off x="1016000" y="2174875"/>
            <a:ext cx="49805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502400" y="1535113"/>
            <a:ext cx="508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p:nvPr>
        </p:nvSpPr>
        <p:spPr>
          <a:xfrm>
            <a:off x="6502400" y="2174875"/>
            <a:ext cx="508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3202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1642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4922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6000" y="1600200"/>
            <a:ext cx="62992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16000" y="5410200"/>
            <a:ext cx="62992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3" hasCustomPrompt="1"/>
          </p:nvPr>
        </p:nvSpPr>
        <p:spPr>
          <a:xfrm>
            <a:off x="7721600" y="1600200"/>
            <a:ext cx="4064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1" name="Content Placeholder 3"/>
          <p:cNvSpPr>
            <a:spLocks noGrp="1"/>
          </p:cNvSpPr>
          <p:nvPr>
            <p:ph sz="half" idx="14"/>
          </p:nvPr>
        </p:nvSpPr>
        <p:spPr>
          <a:xfrm>
            <a:off x="7721600" y="2239962"/>
            <a:ext cx="4064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324422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08BF24-1FCF-C340-8CFB-DB3C3349ACCC}" type="datetime1">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7" name="Straight Connector 6"/>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7528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B330CF93-691A-3249-B89D-4943F64778C6}" type="datetime1">
              <a:rPr lang="en-US" smtClean="0">
                <a:solidFill>
                  <a:prstClr val="black"/>
                </a:solidFill>
              </a:rPr>
              <a:pPr/>
              <a:t>8/28/2020</a:t>
            </a:fld>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FD52C1F8-3BA5-F24E-8618-E52498D87186}"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39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295416F-5F90-1146-8268-C05824483EC8}" type="datetime1">
              <a:rPr lang="en-US" smtClean="0">
                <a:solidFill>
                  <a:prstClr val="black"/>
                </a:solidFill>
              </a:rPr>
              <a:pPr/>
              <a:t>8/28/2020</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FD52C1F8-3BA5-F24E-8618-E52498D87186}"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324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a:prstGeom prst="rect">
            <a:avLst/>
          </a:prstGeo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7678737" y="5883277"/>
            <a:ext cx="2743200" cy="365125"/>
          </a:xfrm>
          <a:prstGeom prst="rect">
            <a:avLst/>
          </a:prstGeom>
        </p:spPr>
        <p:txBody>
          <a:bodyPr/>
          <a:lstStyle/>
          <a:p>
            <a:fld id="{4F0D3C01-FAF8-4007-AEA8-5BDFA1AA8461}" type="datetime1">
              <a:rPr lang="en-US" smtClean="0">
                <a:solidFill>
                  <a:prstClr val="black"/>
                </a:solidFill>
              </a:rPr>
              <a:pPr/>
              <a:t>8/28/2020</a:t>
            </a:fld>
            <a:endParaRPr lang="en-US" dirty="0">
              <a:solidFill>
                <a:prstClr val="black"/>
              </a:solidFill>
            </a:endParaRPr>
          </a:p>
        </p:txBody>
      </p:sp>
      <p:sp>
        <p:nvSpPr>
          <p:cNvPr id="5" name="Footer Placeholder 4"/>
          <p:cNvSpPr>
            <a:spLocks noGrp="1"/>
          </p:cNvSpPr>
          <p:nvPr>
            <p:ph type="ftr" sz="quarter" idx="11"/>
          </p:nvPr>
        </p:nvSpPr>
        <p:spPr>
          <a:xfrm>
            <a:off x="913775" y="5883277"/>
            <a:ext cx="6672887"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sz="1500" b="1" i="0" baseline="0"/>
            </a:lvl1p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8987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6856"/>
          </a:xfrm>
          <a:prstGeom prst="rect">
            <a:avLst/>
          </a:prstGeom>
        </p:spPr>
      </p:pic>
      <p:sp>
        <p:nvSpPr>
          <p:cNvPr id="2" name="Title 1"/>
          <p:cNvSpPr>
            <a:spLocks noGrp="1"/>
          </p:cNvSpPr>
          <p:nvPr>
            <p:ph type="ctrTitle"/>
          </p:nvPr>
        </p:nvSpPr>
        <p:spPr>
          <a:xfrm>
            <a:off x="609600" y="883002"/>
            <a:ext cx="10363200" cy="2278905"/>
          </a:xfrm>
          <a:prstGeom prst="rect">
            <a:avLst/>
          </a:prstGeom>
        </p:spPr>
        <p:txBody>
          <a:bodyPr lIns="0" tIns="0" rIns="0" bIns="0" anchor="t" anchorCtr="0">
            <a:noAutofit/>
          </a:bodyPr>
          <a:lstStyle>
            <a:lvl1pPr algn="l">
              <a:lnSpc>
                <a:spcPts val="7200"/>
              </a:lnSpc>
              <a:defRPr sz="7200" b="1" i="0" kern="0" spc="20" baseline="0">
                <a:solidFill>
                  <a:srgbClr val="FFFFFF"/>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609603" y="2818597"/>
            <a:ext cx="10236575" cy="1752600"/>
          </a:xfrm>
        </p:spPr>
        <p:txBody>
          <a:bodyPr lIns="0" tIns="0" rIns="0" bIns="0" anchor="t" anchorCtr="0">
            <a:normAutofit/>
          </a:bodyPr>
          <a:lstStyle>
            <a:lvl1pPr marL="0" indent="0" algn="l">
              <a:spcBef>
                <a:spcPts val="0"/>
              </a:spcBef>
              <a:buNone/>
              <a:defRPr sz="2800" b="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lvl1pPr>
              <a:defRPr>
                <a:solidFill>
                  <a:schemeClr val="bg1"/>
                </a:solidFill>
              </a:defRPr>
            </a:lvl1pPr>
          </a:lstStyle>
          <a:p>
            <a:fld id="{4D6909EE-8428-ED45-A84E-918F1C872BF6}" type="datetime1">
              <a:rPr lang="en-US" smtClean="0">
                <a:solidFill>
                  <a:prstClr val="white"/>
                </a:solidFill>
              </a:rPr>
              <a:pPr/>
              <a:t>8/28/2020</a:t>
            </a:fld>
            <a:endParaRPr lang="en-US" dirty="0">
              <a:solidFill>
                <a:prstClr val="white"/>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6047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6856"/>
          </a:xfrm>
          <a:prstGeom prst="rect">
            <a:avLst/>
          </a:prstGeom>
        </p:spPr>
      </p:pic>
      <p:sp>
        <p:nvSpPr>
          <p:cNvPr id="2" name="Title 1"/>
          <p:cNvSpPr>
            <a:spLocks noGrp="1"/>
          </p:cNvSpPr>
          <p:nvPr>
            <p:ph type="ctrTitle"/>
          </p:nvPr>
        </p:nvSpPr>
        <p:spPr>
          <a:xfrm>
            <a:off x="609600" y="883002"/>
            <a:ext cx="10363200" cy="2278905"/>
          </a:xfrm>
          <a:prstGeom prst="rect">
            <a:avLst/>
          </a:prstGeom>
        </p:spPr>
        <p:txBody>
          <a:bodyPr lIns="0" tIns="0" rIns="0" bIns="0" anchor="t" anchorCtr="0">
            <a:noAutofit/>
          </a:bodyPr>
          <a:lstStyle>
            <a:lvl1pPr algn="l">
              <a:lnSpc>
                <a:spcPts val="7200"/>
              </a:lnSpc>
              <a:defRPr sz="7200" b="1" i="0" kern="0" spc="20" baseline="0">
                <a:solidFill>
                  <a:srgbClr val="FFFFFF"/>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609603" y="2818597"/>
            <a:ext cx="10236575" cy="1752600"/>
          </a:xfrm>
        </p:spPr>
        <p:txBody>
          <a:bodyPr lIns="0" tIns="0" rIns="0" bIns="0" anchor="t" anchorCtr="0">
            <a:normAutofit/>
          </a:bodyPr>
          <a:lstStyle>
            <a:lvl1pPr marL="0" indent="0" algn="l">
              <a:spcBef>
                <a:spcPts val="0"/>
              </a:spcBef>
              <a:buNone/>
              <a:defRPr sz="2800" b="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lvl1pPr>
              <a:defRPr>
                <a:solidFill>
                  <a:schemeClr val="bg1"/>
                </a:solidFill>
              </a:defRPr>
            </a:lvl1pPr>
          </a:lstStyle>
          <a:p>
            <a:fld id="{4D6909EE-8428-ED45-A84E-918F1C872BF6}" type="datetime1">
              <a:rPr lang="en-US" smtClean="0">
                <a:solidFill>
                  <a:prstClr val="white"/>
                </a:solidFill>
              </a:rPr>
              <a:pPr/>
              <a:t>8/28/2020</a:t>
            </a:fld>
            <a:endParaRPr lang="en-US" dirty="0">
              <a:solidFill>
                <a:prstClr val="white"/>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3655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1" y="0"/>
            <a:ext cx="12179140" cy="6856856"/>
          </a:xfrm>
          <a:prstGeom prst="rect">
            <a:avLst/>
          </a:prstGeom>
        </p:spPr>
      </p:pic>
      <p:sp>
        <p:nvSpPr>
          <p:cNvPr id="2" name="Title 1"/>
          <p:cNvSpPr>
            <a:spLocks noGrp="1"/>
          </p:cNvSpPr>
          <p:nvPr>
            <p:ph type="ctrTitle"/>
          </p:nvPr>
        </p:nvSpPr>
        <p:spPr>
          <a:xfrm>
            <a:off x="609600" y="883004"/>
            <a:ext cx="10363200" cy="1714725"/>
          </a:xfrm>
        </p:spPr>
        <p:txBody>
          <a:bodyPr lIns="0" tIns="0" rIns="0" bIns="0" anchor="b" anchorCtr="0">
            <a:noAutofit/>
          </a:bodyPr>
          <a:lstStyle>
            <a:lvl1pPr algn="l">
              <a:lnSpc>
                <a:spcPts val="5500"/>
              </a:lnSpc>
              <a:defRPr sz="5500" b="1" i="0" kern="0" spc="20" baseline="0">
                <a:solidFill>
                  <a:srgbClr val="FFFFFF"/>
                </a:solidFill>
                <a:latin typeface="Rockwell"/>
                <a:cs typeface="Rockwell"/>
              </a:defRPr>
            </a:lvl1pPr>
          </a:lstStyle>
          <a:p>
            <a:r>
              <a:rPr lang="en-US"/>
              <a:t>Click to edit Master title style</a:t>
            </a:r>
            <a:endParaRPr lang="en-US" dirty="0"/>
          </a:p>
        </p:txBody>
      </p:sp>
      <p:sp>
        <p:nvSpPr>
          <p:cNvPr id="3" name="Subtitle 2"/>
          <p:cNvSpPr>
            <a:spLocks noGrp="1"/>
          </p:cNvSpPr>
          <p:nvPr>
            <p:ph type="subTitle" idx="1"/>
          </p:nvPr>
        </p:nvSpPr>
        <p:spPr>
          <a:xfrm>
            <a:off x="609603" y="2818597"/>
            <a:ext cx="10236575" cy="1752600"/>
          </a:xfrm>
        </p:spPr>
        <p:txBody>
          <a:bodyPr lIns="0" tIns="0" rIns="0" bIns="0" anchor="t" anchorCtr="0">
            <a:normAutofit/>
          </a:bodyPr>
          <a:lstStyle>
            <a:lvl1pPr marL="0" indent="0" algn="l">
              <a:spcBef>
                <a:spcPts val="0"/>
              </a:spcBef>
              <a:buNone/>
              <a:defRPr sz="22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8/28/2020</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dirty="0"/>
          </a:p>
        </p:txBody>
      </p:sp>
    </p:spTree>
    <p:extLst>
      <p:ext uri="{BB962C8B-B14F-4D97-AF65-F5344CB8AC3E}">
        <p14:creationId xmlns:p14="http://schemas.microsoft.com/office/powerpoint/2010/main" val="328421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4185A-E6FE-D249-9FD8-BF84FBA422D9}" type="datetime1">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361478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5416F-5F90-1146-8268-C05824483EC8}" type="datetime1">
              <a:rPr lang="en-US" smtClean="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cxnSp>
        <p:nvCxnSpPr>
          <p:cNvPr id="9" name="Straight Connector 8"/>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328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90895-1BE0-C341-AE02-508256686F36}" type="datetime1">
              <a:rPr lang="en-US" smtClean="0"/>
              <a:t>8/28/2020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dirty="0"/>
          </a:p>
        </p:txBody>
      </p:sp>
      <p:cxnSp>
        <p:nvCxnSpPr>
          <p:cNvPr id="11" name="Straight Connector 10"/>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3891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30CF93-691A-3249-B89D-4943F64778C6}" type="datetime1">
              <a:rPr lang="en-US" smtClean="0"/>
              <a:t>8/28/2020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52C1F8-3BA5-F24E-8618-E52498D87186}" type="slidenum">
              <a:rPr lang="en-US" smtClean="0"/>
              <a:t>‹#›</a:t>
            </a:fld>
            <a:endParaRPr lang="en-US" dirty="0"/>
          </a:p>
        </p:txBody>
      </p:sp>
      <p:cxnSp>
        <p:nvCxnSpPr>
          <p:cNvPr id="7" name="Straight Connector 6"/>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329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98BE8-524C-E64D-90EC-268C93D4DCFF}" type="datetime1">
              <a:rPr lang="en-US" smtClean="0"/>
              <a:t>8/28/2020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168559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18B5BF-743E-C14B-BDF6-81B515F68EDE}" type="datetime1">
              <a:rPr lang="en-US" smtClean="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414380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1FA215-819D-5E41-BB55-78274DDDE598}" type="datetime1">
              <a:rPr lang="en-US" smtClean="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51258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332315"/>
            <a:ext cx="12192000" cy="4572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rgbClr val="FFFFFF"/>
                </a:solidFill>
              </a:defRPr>
            </a:lvl1pPr>
          </a:lstStyle>
          <a:p>
            <a:fld id="{9FF89F5D-5B0E-104B-8FD1-AB910823D8A9}" type="datetime1">
              <a:rPr lang="en-US" smtClean="0"/>
              <a:t>8/28/2020</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bg1"/>
                </a:solidFill>
              </a:defRPr>
            </a:lvl1pPr>
          </a:lstStyle>
          <a:p>
            <a:fld id="{FD52C1F8-3BA5-F24E-8618-E52498D87186}" type="slidenum">
              <a:rPr lang="en-US" smtClean="0"/>
              <a:pPr/>
              <a:t>‹#›</a:t>
            </a:fld>
            <a:endParaRPr lang="en-US" dirty="0"/>
          </a:p>
        </p:txBody>
      </p:sp>
    </p:spTree>
    <p:extLst>
      <p:ext uri="{BB962C8B-B14F-4D97-AF65-F5344CB8AC3E}">
        <p14:creationId xmlns:p14="http://schemas.microsoft.com/office/powerpoint/2010/main" val="1401609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457189" rtl="0" eaLnBrk="1" latinLnBrk="0" hangingPunct="1">
        <a:spcBef>
          <a:spcPct val="0"/>
        </a:spcBef>
        <a:buNone/>
        <a:defRPr sz="4400" kern="1200">
          <a:solidFill>
            <a:srgbClr val="67A2B9"/>
          </a:solidFill>
          <a:latin typeface="Rockwell"/>
          <a:ea typeface="+mj-ea"/>
          <a:cs typeface="Rockwell"/>
        </a:defRPr>
      </a:lvl1pPr>
    </p:titleStyle>
    <p:bodyStyle>
      <a:lvl1pPr marL="342891" indent="-342891" algn="l" defTabSz="457189"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itleSlideIdea5.jpg"/>
          <p:cNvPicPr>
            <a:picLocks noChangeAspect="1"/>
          </p:cNvPicPr>
          <p:nvPr userDrawn="1"/>
        </p:nvPicPr>
        <p:blipFill>
          <a:blip r:embed="rId15" cstate="print"/>
          <a:srcRect/>
          <a:stretch>
            <a:fillRect/>
          </a:stretch>
        </p:blipFill>
        <p:spPr bwMode="auto">
          <a:xfrm>
            <a:off x="0" y="0"/>
            <a:ext cx="12192000" cy="6858000"/>
          </a:xfrm>
          <a:prstGeom prst="rect">
            <a:avLst/>
          </a:prstGeom>
          <a:noFill/>
          <a:ln w="9525">
            <a:noFill/>
            <a:miter lim="800000"/>
            <a:headEnd/>
            <a:tailEnd/>
          </a:ln>
        </p:spPr>
      </p:pic>
      <p:pic>
        <p:nvPicPr>
          <p:cNvPr id="8" name="Picture 7" descr="http://www.houstonisd.org/Commserv/Images/HISD_seal200.gif"/>
          <p:cNvPicPr>
            <a:picLocks noChangeAspect="1" noChangeArrowheads="1"/>
          </p:cNvPicPr>
          <p:nvPr userDrawn="1"/>
        </p:nvPicPr>
        <p:blipFill>
          <a:blip r:embed="rId16" cstate="print"/>
          <a:srcRect/>
          <a:stretch>
            <a:fillRect/>
          </a:stretch>
        </p:blipFill>
        <p:spPr bwMode="auto">
          <a:xfrm>
            <a:off x="267471" y="135875"/>
            <a:ext cx="1560560" cy="1137397"/>
          </a:xfrm>
          <a:prstGeom prst="rect">
            <a:avLst/>
          </a:prstGeom>
          <a:noFill/>
          <a:ln w="9525">
            <a:noFill/>
            <a:miter lim="800000"/>
            <a:headEnd/>
            <a:tailEnd/>
          </a:ln>
        </p:spPr>
      </p:pic>
      <p:sp>
        <p:nvSpPr>
          <p:cNvPr id="3" name="Text Placeholder 2"/>
          <p:cNvSpPr>
            <a:spLocks noGrp="1"/>
          </p:cNvSpPr>
          <p:nvPr>
            <p:ph type="body" idx="1"/>
          </p:nvPr>
        </p:nvSpPr>
        <p:spPr>
          <a:xfrm>
            <a:off x="2032000" y="1600201"/>
            <a:ext cx="9550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93DC6-686A-4CD4-B4E2-45B781A2C6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39823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l" defTabSz="819239" rtl="0" eaLnBrk="1" fontAlgn="base" latinLnBrk="0" hangingPunct="1">
        <a:lnSpc>
          <a:spcPct val="80000"/>
        </a:lnSpc>
        <a:spcBef>
          <a:spcPct val="0"/>
        </a:spcBef>
        <a:spcAft>
          <a:spcPct val="0"/>
        </a:spcAft>
        <a:buNone/>
        <a:defRPr sz="4000" b="1" kern="1200">
          <a:solidFill>
            <a:srgbClr val="14376E"/>
          </a:solidFill>
          <a:effectLst>
            <a:outerShdw blurRad="38100" dist="38100" dir="2700000" algn="tl">
              <a:schemeClr val="tx1">
                <a:lumMod val="50000"/>
                <a:lumOff val="50000"/>
              </a:schemeClr>
            </a:outerShdw>
          </a:effectLst>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houstonisd.org/Local%20Settings/Temporary%20Internet%20Files/OLK9D/(htts:/www.houstonisd.org/portal/site/EmployeePortal/template.LOGI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oustonisd.org/enrol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FSC@houstonisd.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statutes.legis.state.tx.us/Docs/ED/htm/ED.25.htm#25.08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certicasolutions.com/certify-training.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pmartine@houstonisd.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A2B9"/>
        </a:solidFill>
        <a:effectLst/>
      </p:bgPr>
    </p:bg>
    <p:spTree>
      <p:nvGrpSpPr>
        <p:cNvPr id="1" name=""/>
        <p:cNvGrpSpPr/>
        <p:nvPr/>
      </p:nvGrpSpPr>
      <p:grpSpPr>
        <a:xfrm>
          <a:off x="0" y="0"/>
          <a:ext cx="0" cy="0"/>
          <a:chOff x="0" y="0"/>
          <a:chExt cx="0" cy="0"/>
        </a:xfrm>
      </p:grpSpPr>
      <p:sp>
        <p:nvSpPr>
          <p:cNvPr id="18" name="Title 17"/>
          <p:cNvSpPr>
            <a:spLocks noGrp="1"/>
          </p:cNvSpPr>
          <p:nvPr>
            <p:ph type="ctrTitle"/>
          </p:nvPr>
        </p:nvSpPr>
        <p:spPr>
          <a:xfrm>
            <a:off x="1981203" y="1486684"/>
            <a:ext cx="8335927" cy="1616916"/>
          </a:xfrm>
        </p:spPr>
        <p:txBody>
          <a:bodyPr/>
          <a:lstStyle/>
          <a:p>
            <a:pPr algn="ctr">
              <a:lnSpc>
                <a:spcPts val="6800"/>
              </a:lnSpc>
            </a:pPr>
            <a:r>
              <a:rPr lang="en-US" sz="4400" spc="111" dirty="0">
                <a:latin typeface="Calibri" panose="020F0502020204030204" pitchFamily="34" charset="0"/>
              </a:rPr>
              <a:t>Job-Alike Training </a:t>
            </a:r>
            <a:br>
              <a:rPr lang="en-US" sz="4400" spc="111" dirty="0">
                <a:latin typeface="Calibri" panose="020F0502020204030204" pitchFamily="34" charset="0"/>
              </a:rPr>
            </a:br>
            <a:r>
              <a:rPr lang="en-US" sz="4400" spc="111" dirty="0">
                <a:latin typeface="Calibri" panose="020F0502020204030204" pitchFamily="34" charset="0"/>
              </a:rPr>
              <a:t>Campus Student Information Representatives</a:t>
            </a:r>
            <a:br>
              <a:rPr lang="en-US" sz="4400" spc="111" dirty="0">
                <a:latin typeface="Calibri" panose="020F0502020204030204" pitchFamily="34" charset="0"/>
              </a:rPr>
            </a:br>
            <a:endParaRPr lang="es-MX" sz="3200" spc="111" dirty="0">
              <a:latin typeface="Calibri" panose="020F0502020204030204" pitchFamily="34" charset="0"/>
            </a:endParaRPr>
          </a:p>
        </p:txBody>
      </p:sp>
      <p:sp>
        <p:nvSpPr>
          <p:cNvPr id="21" name="Text Placeholder 20"/>
          <p:cNvSpPr txBox="1">
            <a:spLocks/>
          </p:cNvSpPr>
          <p:nvPr/>
        </p:nvSpPr>
        <p:spPr>
          <a:xfrm>
            <a:off x="1981203" y="4798040"/>
            <a:ext cx="4753153" cy="1433948"/>
          </a:xfrm>
          <a:prstGeom prst="rect">
            <a:avLst/>
          </a:prstGeom>
        </p:spPr>
        <p:txBody>
          <a:bodyPr lIns="0" tIns="0" rIns="0" bIns="0"/>
          <a:lstStyle>
            <a:lvl1pPr marL="0" indent="0" algn="l" defTabSz="457200" rtl="0" eaLnBrk="1" latinLnBrk="0" hangingPunct="1">
              <a:spcBef>
                <a:spcPts val="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2800" b="1" dirty="0">
                <a:solidFill>
                  <a:srgbClr val="FFFFFF"/>
                </a:solidFill>
                <a:latin typeface="Calibri" panose="020F0502020204030204" pitchFamily="34" charset="0"/>
              </a:rPr>
              <a:t>Friday, August 28, 2020</a:t>
            </a:r>
          </a:p>
          <a:p>
            <a:pPr algn="r"/>
            <a:r>
              <a:rPr lang="en-US" sz="2800" b="1" dirty="0">
                <a:solidFill>
                  <a:srgbClr val="FFFFFF"/>
                </a:solidFill>
                <a:latin typeface="Calibri" panose="020F0502020204030204" pitchFamily="34" charset="0"/>
              </a:rPr>
              <a:t>Federal State and Compliance</a:t>
            </a:r>
          </a:p>
          <a:p>
            <a:pPr algn="r"/>
            <a:r>
              <a:rPr lang="en-US" sz="2800" b="1" dirty="0">
                <a:solidFill>
                  <a:srgbClr val="FFFFFF"/>
                </a:solidFill>
                <a:latin typeface="Calibri" panose="020F0502020204030204" pitchFamily="34" charset="0"/>
              </a:rPr>
              <a:t>Sr. Manager, Wanda Thomas</a:t>
            </a:r>
          </a:p>
        </p:txBody>
      </p:sp>
    </p:spTree>
    <p:extLst>
      <p:ext uri="{BB962C8B-B14F-4D97-AF65-F5344CB8AC3E}">
        <p14:creationId xmlns:p14="http://schemas.microsoft.com/office/powerpoint/2010/main" val="1143891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C6C8-F105-4BB1-BCB6-3818707B04D5}"/>
              </a:ext>
            </a:extLst>
          </p:cNvPr>
          <p:cNvSpPr>
            <a:spLocks noGrp="1"/>
          </p:cNvSpPr>
          <p:nvPr>
            <p:ph type="title"/>
          </p:nvPr>
        </p:nvSpPr>
        <p:spPr/>
        <p:txBody>
          <a:bodyPr>
            <a:normAutofit/>
          </a:bodyPr>
          <a:lstStyle/>
          <a:p>
            <a:r>
              <a:rPr lang="en-US" sz="3600" dirty="0"/>
              <a:t>Membership Reporting</a:t>
            </a:r>
          </a:p>
        </p:txBody>
      </p:sp>
      <p:pic>
        <p:nvPicPr>
          <p:cNvPr id="5" name="Content Placeholder 4">
            <a:extLst>
              <a:ext uri="{FF2B5EF4-FFF2-40B4-BE49-F238E27FC236}">
                <a16:creationId xmlns:a16="http://schemas.microsoft.com/office/drawing/2014/main" id="{144C8703-DB34-47BA-92C8-FFA7E6CF1E22}"/>
              </a:ext>
            </a:extLst>
          </p:cNvPr>
          <p:cNvPicPr>
            <a:picLocks noGrp="1" noChangeAspect="1"/>
          </p:cNvPicPr>
          <p:nvPr>
            <p:ph idx="1"/>
          </p:nvPr>
        </p:nvPicPr>
        <p:blipFill rotWithShape="1">
          <a:blip r:embed="rId2"/>
          <a:srcRect t="27568" b="4042"/>
          <a:stretch/>
        </p:blipFill>
        <p:spPr>
          <a:xfrm>
            <a:off x="5111848" y="1693890"/>
            <a:ext cx="5098953" cy="4485133"/>
          </a:xfrm>
          <a:prstGeom prst="rect">
            <a:avLst/>
          </a:prstGeom>
        </p:spPr>
      </p:pic>
      <p:sp>
        <p:nvSpPr>
          <p:cNvPr id="4" name="Slide Number Placeholder 3">
            <a:extLst>
              <a:ext uri="{FF2B5EF4-FFF2-40B4-BE49-F238E27FC236}">
                <a16:creationId xmlns:a16="http://schemas.microsoft.com/office/drawing/2014/main" id="{6614B0C4-6996-4943-905D-FB050ADBCB96}"/>
              </a:ext>
            </a:extLst>
          </p:cNvPr>
          <p:cNvSpPr>
            <a:spLocks noGrp="1"/>
          </p:cNvSpPr>
          <p:nvPr>
            <p:ph type="sldNum" sz="quarter" idx="12"/>
          </p:nvPr>
        </p:nvSpPr>
        <p:spPr/>
        <p:txBody>
          <a:bodyPr/>
          <a:lstStyle/>
          <a:p>
            <a:fld id="{FD52C1F8-3BA5-F24E-8618-E52498D87186}" type="slidenum">
              <a:rPr lang="en-US" smtClean="0"/>
              <a:t>10</a:t>
            </a:fld>
            <a:endParaRPr lang="en-US" dirty="0"/>
          </a:p>
        </p:txBody>
      </p:sp>
      <p:sp>
        <p:nvSpPr>
          <p:cNvPr id="6" name="Rectangle 5">
            <a:extLst>
              <a:ext uri="{FF2B5EF4-FFF2-40B4-BE49-F238E27FC236}">
                <a16:creationId xmlns:a16="http://schemas.microsoft.com/office/drawing/2014/main" id="{802FD043-4537-44EE-86F9-B892353A35D2}"/>
              </a:ext>
            </a:extLst>
          </p:cNvPr>
          <p:cNvSpPr/>
          <p:nvPr/>
        </p:nvSpPr>
        <p:spPr>
          <a:xfrm>
            <a:off x="1846289" y="1536174"/>
            <a:ext cx="3265558" cy="4524315"/>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Membership figures should be shown by grade level (EE through 12). All students who are physically present in school on the first day are to be counted in their respective grade level, even though they may be in a self-contained special education class. </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After the first day of school, membership includes all students who have enrolled and attended at least one day during the current school year and who have not withdrawn. Students who enrolled but have not attended at least one day should not be included in the membership count.</a:t>
            </a:r>
          </a:p>
        </p:txBody>
      </p:sp>
    </p:spTree>
    <p:extLst>
      <p:ext uri="{BB962C8B-B14F-4D97-AF65-F5344CB8AC3E}">
        <p14:creationId xmlns:p14="http://schemas.microsoft.com/office/powerpoint/2010/main" val="122415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defTabSz="819239" fontAlgn="base">
              <a:lnSpc>
                <a:spcPct val="80000"/>
              </a:lnSpc>
              <a:spcAft>
                <a:spcPct val="0"/>
              </a:spcAft>
            </a:pPr>
            <a:r>
              <a:rPr lang="en-US" sz="3600" dirty="0">
                <a:latin typeface="Rockwell" panose="02060603020205020403" pitchFamily="18" charset="0"/>
                <a:ea typeface="ＭＳ Ｐゴシック" charset="-128"/>
              </a:rPr>
              <a:t>Membership Reporting </a:t>
            </a:r>
          </a:p>
        </p:txBody>
      </p:sp>
      <p:sp>
        <p:nvSpPr>
          <p:cNvPr id="6" name="Content Placeholder 5"/>
          <p:cNvSpPr>
            <a:spLocks noGrp="1"/>
          </p:cNvSpPr>
          <p:nvPr>
            <p:ph idx="1"/>
          </p:nvPr>
        </p:nvSpPr>
        <p:spPr>
          <a:xfrm>
            <a:off x="1981200" y="1604514"/>
            <a:ext cx="8229600" cy="4597781"/>
          </a:xfrm>
        </p:spPr>
        <p:txBody>
          <a:bodyPr>
            <a:normAutofit fontScale="92500" lnSpcReduction="10000"/>
          </a:bodyPr>
          <a:lstStyle/>
          <a:p>
            <a:pPr marL="452628" indent="-342900">
              <a:buFont typeface="Wingdings" panose="05000000000000000000" pitchFamily="2" charset="2"/>
              <a:buChar char="q"/>
              <a:defRPr/>
            </a:pPr>
            <a:r>
              <a:rPr lang="en-US" sz="2400" dirty="0">
                <a:latin typeface="Calibri" pitchFamily="34" charset="0"/>
              </a:rPr>
              <a:t>An application will be available for reporting membership figures in </a:t>
            </a:r>
            <a:r>
              <a:rPr lang="en-US" sz="2400" b="1" i="1" dirty="0">
                <a:latin typeface="Calibri" pitchFamily="34" charset="0"/>
              </a:rPr>
              <a:t>ALL</a:t>
            </a:r>
            <a:r>
              <a:rPr lang="en-US" sz="2400" dirty="0">
                <a:latin typeface="Calibri" pitchFamily="34" charset="0"/>
              </a:rPr>
              <a:t> schools by grade level beginning the week of 9/8/2020.  Authorized staff will log in to the </a:t>
            </a:r>
            <a:r>
              <a:rPr lang="en-US" sz="2400" u="sng" dirty="0">
                <a:solidFill>
                  <a:schemeClr val="accent1">
                    <a:lumMod val="50000"/>
                  </a:schemeClr>
                </a:solidFill>
                <a:latin typeface="Calibri" pitchFamily="34" charset="0"/>
                <a:hlinkClick r:id="rId2"/>
              </a:rPr>
              <a:t>HISD Employee Portal</a:t>
            </a:r>
            <a:r>
              <a:rPr lang="en-US" sz="2400" dirty="0">
                <a:solidFill>
                  <a:schemeClr val="accent1">
                    <a:lumMod val="50000"/>
                  </a:schemeClr>
                </a:solidFill>
                <a:latin typeface="Calibri" pitchFamily="34" charset="0"/>
              </a:rPr>
              <a:t> </a:t>
            </a:r>
            <a:r>
              <a:rPr lang="en-US" sz="2400" dirty="0">
                <a:latin typeface="Calibri" pitchFamily="34" charset="0"/>
              </a:rPr>
              <a:t>by 10:00 am  for elementary campuses and 11:00 am for secondary campuses </a:t>
            </a:r>
          </a:p>
          <a:p>
            <a:pPr marL="452628" indent="-342900">
              <a:buFont typeface="Wingdings" panose="05000000000000000000" pitchFamily="2" charset="2"/>
              <a:buChar char="q"/>
              <a:defRPr/>
            </a:pPr>
            <a:r>
              <a:rPr lang="en-US" sz="2400" dirty="0">
                <a:latin typeface="Calibri" pitchFamily="34" charset="0"/>
              </a:rPr>
              <a:t>Beginning September 14, 2020, all schools will post membership by 10:30 am. </a:t>
            </a:r>
          </a:p>
          <a:p>
            <a:pPr marL="452628" indent="-342900">
              <a:buFont typeface="Wingdings" panose="05000000000000000000" pitchFamily="2" charset="2"/>
              <a:buChar char="q"/>
              <a:defRPr/>
            </a:pPr>
            <a:r>
              <a:rPr lang="en-US" sz="2400" dirty="0">
                <a:latin typeface="Calibri" pitchFamily="34" charset="0"/>
              </a:rPr>
              <a:t>Click on Membership Reporting on the HISD Applications Links list to access the system.</a:t>
            </a:r>
          </a:p>
          <a:p>
            <a:pPr marL="452628" indent="-342900">
              <a:buFont typeface="Wingdings" panose="05000000000000000000" pitchFamily="2" charset="2"/>
              <a:buChar char="q"/>
              <a:defRPr/>
            </a:pPr>
            <a:r>
              <a:rPr lang="en-US" sz="2400" dirty="0">
                <a:latin typeface="Calibri" pitchFamily="34" charset="0"/>
              </a:rPr>
              <a:t>Please refer to the Memo to Principals about Membership Figures for the School Year 2020-2021 for all dates on membership reporting.</a:t>
            </a:r>
          </a:p>
          <a:p>
            <a:pPr marL="621792" lvl="1">
              <a:spcBef>
                <a:spcPts val="324"/>
              </a:spcBef>
              <a:buFont typeface="Verdana"/>
              <a:buChar char="◦"/>
              <a:defRPr/>
            </a:pPr>
            <a:r>
              <a:rPr lang="en-US" sz="2400" dirty="0">
                <a:latin typeface="Calibri" pitchFamily="34" charset="0"/>
              </a:rPr>
              <a:t>A primary user and an alternate should be designated by the principal for inputting data.  </a:t>
            </a:r>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11</a:t>
            </a:fld>
            <a:endParaRPr lang="en-US" dirty="0">
              <a:solidFill>
                <a:prstClr val="white"/>
              </a:solidFill>
              <a:latin typeface="Arial"/>
            </a:endParaRPr>
          </a:p>
        </p:txBody>
      </p:sp>
    </p:spTree>
    <p:extLst>
      <p:ext uri="{BB962C8B-B14F-4D97-AF65-F5344CB8AC3E}">
        <p14:creationId xmlns:p14="http://schemas.microsoft.com/office/powerpoint/2010/main" val="4279370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defTabSz="819239" fontAlgn="base">
              <a:lnSpc>
                <a:spcPct val="80000"/>
              </a:lnSpc>
              <a:spcAft>
                <a:spcPct val="0"/>
              </a:spcAft>
            </a:pPr>
            <a:r>
              <a:rPr lang="en-US" sz="3600" dirty="0">
                <a:latin typeface="Rockwell" panose="02060603020205020403" pitchFamily="18" charset="0"/>
                <a:ea typeface="ＭＳ Ｐゴシック" charset="-128"/>
              </a:rPr>
              <a:t>Membership Count Process</a:t>
            </a:r>
          </a:p>
        </p:txBody>
      </p:sp>
      <p:sp>
        <p:nvSpPr>
          <p:cNvPr id="6" name="Content Placeholder 5"/>
          <p:cNvSpPr>
            <a:spLocks noGrp="1"/>
          </p:cNvSpPr>
          <p:nvPr>
            <p:ph idx="1"/>
          </p:nvPr>
        </p:nvSpPr>
        <p:spPr>
          <a:xfrm>
            <a:off x="1981200" y="1604514"/>
            <a:ext cx="8229600" cy="4597781"/>
          </a:xfrm>
        </p:spPr>
        <p:txBody>
          <a:bodyPr>
            <a:normAutofit/>
          </a:bodyPr>
          <a:lstStyle/>
          <a:p>
            <a:pPr lvl="1"/>
            <a:endParaRPr lang="en-US" dirty="0"/>
          </a:p>
          <a:p>
            <a:pPr marL="0" indent="0" algn="ctr">
              <a:buClr>
                <a:srgbClr val="800000"/>
              </a:buClr>
              <a:buNone/>
            </a:pPr>
            <a:r>
              <a:rPr lang="en-US" sz="4800" dirty="0">
                <a:effectLst/>
                <a:latin typeface="Noto Sans Symbols"/>
                <a:ea typeface="Calibri" panose="020F0502020204030204" pitchFamily="34" charset="0"/>
                <a:cs typeface="Arial" panose="020B0604020202020204" pitchFamily="34" charset="0"/>
              </a:rPr>
              <a:t>Membership and attendance should be posted, verified and reconciled daily</a:t>
            </a:r>
            <a:endParaRPr lang="en-US" sz="4800" dirty="0">
              <a:effectLst/>
              <a:latin typeface="Noto Sans Symbols"/>
              <a:ea typeface="Noto Sans Symbols"/>
              <a:cs typeface="Noto Sans Symbols"/>
            </a:endParaRPr>
          </a:p>
          <a:p>
            <a:pPr marL="0" indent="0">
              <a:buClr>
                <a:srgbClr val="800000"/>
              </a:buClr>
              <a:buNone/>
            </a:pPr>
            <a:endParaRPr lang="en-US" sz="2800" dirty="0"/>
          </a:p>
          <a:p>
            <a:pPr marL="0" indent="0" algn="ctr">
              <a:buClr>
                <a:srgbClr val="800000"/>
              </a:buClr>
              <a:buNone/>
            </a:pPr>
            <a:r>
              <a:rPr lang="en-US" sz="2800" dirty="0"/>
              <a:t>Details of this process will be provided via TEAMS meeting with your SR. SIR</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05241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67C5-86C4-4304-99AE-E007E3401EDD}"/>
              </a:ext>
            </a:extLst>
          </p:cNvPr>
          <p:cNvSpPr>
            <a:spLocks noGrp="1"/>
          </p:cNvSpPr>
          <p:nvPr>
            <p:ph type="title"/>
          </p:nvPr>
        </p:nvSpPr>
        <p:spPr/>
        <p:txBody>
          <a:bodyPr>
            <a:normAutofit/>
          </a:bodyPr>
          <a:lstStyle/>
          <a:p>
            <a:r>
              <a:rPr lang="en-US" sz="3600" dirty="0"/>
              <a:t>Teacher Roster Reconciliation</a:t>
            </a:r>
          </a:p>
        </p:txBody>
      </p:sp>
      <p:sp>
        <p:nvSpPr>
          <p:cNvPr id="3" name="Content Placeholder 2">
            <a:extLst>
              <a:ext uri="{FF2B5EF4-FFF2-40B4-BE49-F238E27FC236}">
                <a16:creationId xmlns:a16="http://schemas.microsoft.com/office/drawing/2014/main" id="{00985D94-9C51-4FFD-98CF-EB019C669286}"/>
              </a:ext>
            </a:extLst>
          </p:cNvPr>
          <p:cNvSpPr>
            <a:spLocks noGrp="1"/>
          </p:cNvSpPr>
          <p:nvPr>
            <p:ph idx="1"/>
          </p:nvPr>
        </p:nvSpPr>
        <p:spPr/>
        <p:txBody>
          <a:bodyPr>
            <a:normAutofit fontScale="25000" lnSpcReduction="20000"/>
          </a:bodyPr>
          <a:lstStyle/>
          <a:p>
            <a:pPr marL="0" indent="0">
              <a:buNone/>
            </a:pPr>
            <a:r>
              <a:rPr lang="en-US" sz="8800" dirty="0"/>
              <a:t>According to the SAAH the purpose of conducting this State Required Mandate is to ensure students who are no longer enrolled to be removed from our SIS and reporting to TEA via Submission 1 Core Collection and weekly Enrollment Tracking.</a:t>
            </a:r>
          </a:p>
          <a:p>
            <a:pPr marL="0" indent="0">
              <a:buNone/>
            </a:pPr>
            <a:endParaRPr lang="en-US" sz="8800" dirty="0"/>
          </a:p>
          <a:p>
            <a:pPr marL="0" indent="0" algn="ctr">
              <a:buNone/>
            </a:pPr>
            <a:r>
              <a:rPr lang="en-US" sz="8800" dirty="0"/>
              <a:t>The Teacher Roster Reconciliation involves the following campus personnel</a:t>
            </a:r>
          </a:p>
          <a:p>
            <a:pPr marL="0" indent="0" algn="ctr">
              <a:buNone/>
            </a:pPr>
            <a:r>
              <a:rPr lang="en-US" sz="8800" dirty="0"/>
              <a:t>Teachers</a:t>
            </a:r>
          </a:p>
          <a:p>
            <a:pPr marL="0" indent="0" algn="ctr">
              <a:buNone/>
            </a:pPr>
            <a:r>
              <a:rPr lang="en-US" sz="8800" dirty="0"/>
              <a:t>Campus Administrators</a:t>
            </a:r>
          </a:p>
          <a:p>
            <a:pPr marL="0" indent="0" algn="ctr">
              <a:buNone/>
            </a:pPr>
            <a:r>
              <a:rPr lang="en-US" sz="8800" dirty="0"/>
              <a:t>Campus SIRS</a:t>
            </a:r>
          </a:p>
          <a:p>
            <a:pPr marL="0" indent="0" algn="ctr">
              <a:buNone/>
            </a:pPr>
            <a:r>
              <a:rPr lang="en-US" sz="8800" dirty="0"/>
              <a:t>Campus PEIMS Coordinators</a:t>
            </a:r>
          </a:p>
          <a:p>
            <a:pPr marL="0" indent="0" algn="ctr">
              <a:buNone/>
            </a:pPr>
            <a:endParaRPr lang="en-US" sz="8800" dirty="0"/>
          </a:p>
          <a:p>
            <a:pPr marL="0" indent="0" algn="ctr">
              <a:buNone/>
            </a:pPr>
            <a:r>
              <a:rPr lang="en-US" sz="11200" b="1" dirty="0"/>
              <a:t>Reconciliation Date and detailed instructions will be provided later</a:t>
            </a:r>
          </a:p>
          <a:p>
            <a:pPr marL="0" indent="0" algn="ctr">
              <a:buNone/>
            </a:pPr>
            <a:endParaRPr lang="en-US" sz="8800" dirty="0"/>
          </a:p>
          <a:p>
            <a:pPr marL="0" indent="0">
              <a:buNone/>
            </a:pPr>
            <a:endParaRPr lang="en-US" sz="8800" dirty="0"/>
          </a:p>
          <a:p>
            <a:pPr marL="0" indent="0">
              <a:buNone/>
            </a:pPr>
            <a:r>
              <a:rPr lang="en-US" dirty="0"/>
              <a:t> </a:t>
            </a:r>
          </a:p>
        </p:txBody>
      </p:sp>
      <p:sp>
        <p:nvSpPr>
          <p:cNvPr id="4" name="Slide Number Placeholder 3">
            <a:extLst>
              <a:ext uri="{FF2B5EF4-FFF2-40B4-BE49-F238E27FC236}">
                <a16:creationId xmlns:a16="http://schemas.microsoft.com/office/drawing/2014/main" id="{9A940A12-DB66-4AC2-BC42-614CEB948E7C}"/>
              </a:ext>
            </a:extLst>
          </p:cNvPr>
          <p:cNvSpPr>
            <a:spLocks noGrp="1"/>
          </p:cNvSpPr>
          <p:nvPr>
            <p:ph type="sldNum" sz="quarter" idx="12"/>
          </p:nvPr>
        </p:nvSpPr>
        <p:spPr/>
        <p:txBody>
          <a:bodyPr/>
          <a:lstStyle/>
          <a:p>
            <a:pPr defTabSz="457200">
              <a:defRPr/>
            </a:pPr>
            <a:fld id="{FD52C1F8-3BA5-F24E-8618-E52498D87186}" type="slidenum">
              <a:rPr lang="en-US">
                <a:solidFill>
                  <a:prstClr val="white"/>
                </a:solidFill>
                <a:latin typeface="Arial"/>
              </a:rPr>
              <a:pPr defTabSz="457200">
                <a:defRPr/>
              </a:pPr>
              <a:t>13</a:t>
            </a:fld>
            <a:endParaRPr lang="en-US" dirty="0">
              <a:solidFill>
                <a:prstClr val="white"/>
              </a:solidFill>
              <a:latin typeface="Arial"/>
            </a:endParaRPr>
          </a:p>
        </p:txBody>
      </p:sp>
    </p:spTree>
    <p:extLst>
      <p:ext uri="{BB962C8B-B14F-4D97-AF65-F5344CB8AC3E}">
        <p14:creationId xmlns:p14="http://schemas.microsoft.com/office/powerpoint/2010/main" val="373579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3450-3AEA-49F6-8BA2-E3A97B814C9F}"/>
              </a:ext>
            </a:extLst>
          </p:cNvPr>
          <p:cNvSpPr>
            <a:spLocks noGrp="1"/>
          </p:cNvSpPr>
          <p:nvPr>
            <p:ph type="title"/>
          </p:nvPr>
        </p:nvSpPr>
        <p:spPr>
          <a:xfrm>
            <a:off x="609600" y="274638"/>
            <a:ext cx="10972800" cy="1143000"/>
          </a:xfrm>
        </p:spPr>
        <p:txBody>
          <a:bodyPr anchor="ctr">
            <a:normAutofit/>
          </a:bodyPr>
          <a:lstStyle/>
          <a:p>
            <a:r>
              <a:rPr lang="en-US" sz="3600" dirty="0"/>
              <a:t>Online Enrollment</a:t>
            </a:r>
          </a:p>
        </p:txBody>
      </p:sp>
      <p:pic>
        <p:nvPicPr>
          <p:cNvPr id="5" name="Content Placeholder 4">
            <a:extLst>
              <a:ext uri="{FF2B5EF4-FFF2-40B4-BE49-F238E27FC236}">
                <a16:creationId xmlns:a16="http://schemas.microsoft.com/office/drawing/2014/main" id="{1FA3C92F-596F-4400-9B1D-073B4E6CCE5F}"/>
              </a:ext>
            </a:extLst>
          </p:cNvPr>
          <p:cNvPicPr>
            <a:picLocks noGrp="1" noChangeAspect="1"/>
          </p:cNvPicPr>
          <p:nvPr>
            <p:ph idx="1"/>
          </p:nvPr>
        </p:nvPicPr>
        <p:blipFill>
          <a:blip r:embed="rId2"/>
          <a:stretch>
            <a:fillRect/>
          </a:stretch>
        </p:blipFill>
        <p:spPr>
          <a:xfrm>
            <a:off x="4739433" y="1624013"/>
            <a:ext cx="6780469" cy="4525963"/>
          </a:xfrm>
          <a:prstGeom prst="rect">
            <a:avLst/>
          </a:prstGeom>
          <a:noFill/>
        </p:spPr>
      </p:pic>
      <p:sp>
        <p:nvSpPr>
          <p:cNvPr id="4" name="Slide Number Placeholder 3">
            <a:extLst>
              <a:ext uri="{FF2B5EF4-FFF2-40B4-BE49-F238E27FC236}">
                <a16:creationId xmlns:a16="http://schemas.microsoft.com/office/drawing/2014/main" id="{C048BD6E-0B61-4445-9C1B-21D96379D676}"/>
              </a:ext>
            </a:extLst>
          </p:cNvPr>
          <p:cNvSpPr>
            <a:spLocks noGrp="1"/>
          </p:cNvSpPr>
          <p:nvPr>
            <p:ph type="sldNum" sz="quarter" idx="12"/>
          </p:nvPr>
        </p:nvSpPr>
        <p:spPr>
          <a:xfrm>
            <a:off x="8737600" y="6356352"/>
            <a:ext cx="2844800" cy="365125"/>
          </a:xfrm>
        </p:spPr>
        <p:txBody>
          <a:bodyPr anchor="ctr">
            <a:normAutofit/>
          </a:bodyPr>
          <a:lstStyle/>
          <a:p>
            <a:pPr>
              <a:spcAft>
                <a:spcPts val="600"/>
              </a:spcAft>
            </a:pPr>
            <a:fld id="{FD52C1F8-3BA5-F24E-8618-E52498D87186}" type="slidenum">
              <a:rPr lang="en-US" smtClean="0"/>
              <a:pPr>
                <a:spcAft>
                  <a:spcPts val="600"/>
                </a:spcAft>
              </a:pPr>
              <a:t>14</a:t>
            </a:fld>
            <a:endParaRPr lang="en-US"/>
          </a:p>
        </p:txBody>
      </p:sp>
      <p:sp>
        <p:nvSpPr>
          <p:cNvPr id="6" name="Rectangle 5">
            <a:extLst>
              <a:ext uri="{FF2B5EF4-FFF2-40B4-BE49-F238E27FC236}">
                <a16:creationId xmlns:a16="http://schemas.microsoft.com/office/drawing/2014/main" id="{97D1D6BB-2FB9-4829-8C7B-1EA126AA1061}"/>
              </a:ext>
            </a:extLst>
          </p:cNvPr>
          <p:cNvSpPr/>
          <p:nvPr/>
        </p:nvSpPr>
        <p:spPr>
          <a:xfrm>
            <a:off x="609600" y="2040336"/>
            <a:ext cx="4158579" cy="1231106"/>
          </a:xfrm>
          <a:prstGeom prst="rect">
            <a:avLst/>
          </a:prstGeom>
        </p:spPr>
        <p:txBody>
          <a:bodyPr wrap="square">
            <a:spAutoFit/>
          </a:bodyPr>
          <a:lstStyle/>
          <a:p>
            <a:r>
              <a:rPr lang="en-US" sz="2800" dirty="0"/>
              <a:t>Link to Online Enrollment site: </a:t>
            </a:r>
            <a:r>
              <a:rPr lang="en-US" dirty="0">
                <a:hlinkClick r:id="rId3"/>
              </a:rPr>
              <a:t>https://www.houstonisd.org/enroll</a:t>
            </a:r>
            <a:r>
              <a:rPr lang="en-US" dirty="0"/>
              <a:t> </a:t>
            </a:r>
          </a:p>
        </p:txBody>
      </p:sp>
      <p:sp>
        <p:nvSpPr>
          <p:cNvPr id="7" name="TextBox 6">
            <a:extLst>
              <a:ext uri="{FF2B5EF4-FFF2-40B4-BE49-F238E27FC236}">
                <a16:creationId xmlns:a16="http://schemas.microsoft.com/office/drawing/2014/main" id="{35911FB8-F933-488B-81EF-23A1C2749C0C}"/>
              </a:ext>
            </a:extLst>
          </p:cNvPr>
          <p:cNvSpPr txBox="1"/>
          <p:nvPr/>
        </p:nvSpPr>
        <p:spPr>
          <a:xfrm>
            <a:off x="503362" y="3687765"/>
            <a:ext cx="3918736" cy="1200329"/>
          </a:xfrm>
          <a:prstGeom prst="rect">
            <a:avLst/>
          </a:prstGeom>
          <a:noFill/>
        </p:spPr>
        <p:txBody>
          <a:bodyPr wrap="square" rtlCol="0">
            <a:spAutoFit/>
          </a:bodyPr>
          <a:lstStyle/>
          <a:p>
            <a:r>
              <a:rPr lang="en-US" dirty="0"/>
              <a:t>This site has enrollment information for parents and links to the online enrollment tool.</a:t>
            </a:r>
          </a:p>
          <a:p>
            <a:endParaRPr lang="en-US" dirty="0"/>
          </a:p>
        </p:txBody>
      </p:sp>
    </p:spTree>
    <p:extLst>
      <p:ext uri="{BB962C8B-B14F-4D97-AF65-F5344CB8AC3E}">
        <p14:creationId xmlns:p14="http://schemas.microsoft.com/office/powerpoint/2010/main" val="3152486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Rockwell" panose="02060603020205020403" pitchFamily="18" charset="0"/>
              </a:rPr>
              <a:t>Enrollment </a:t>
            </a:r>
          </a:p>
        </p:txBody>
      </p:sp>
      <p:sp>
        <p:nvSpPr>
          <p:cNvPr id="4" name="Slide Number Placeholder 3"/>
          <p:cNvSpPr>
            <a:spLocks noGrp="1"/>
          </p:cNvSpPr>
          <p:nvPr>
            <p:ph type="sldNum" sz="quarter" idx="12"/>
          </p:nvPr>
        </p:nvSpPr>
        <p:spPr/>
        <p:txBody>
          <a:bodyPr/>
          <a:lstStyle/>
          <a:p>
            <a:pPr defTabSz="457200">
              <a:defRPr/>
            </a:pPr>
            <a:fld id="{FD52C1F8-3BA5-F24E-8618-E52498D87186}" type="slidenum">
              <a:rPr lang="en-US">
                <a:solidFill>
                  <a:prstClr val="white"/>
                </a:solidFill>
                <a:latin typeface="Arial"/>
              </a:rPr>
              <a:pPr defTabSz="457200">
                <a:defRPr/>
              </a:pPr>
              <a:t>15</a:t>
            </a:fld>
            <a:endParaRPr lang="en-US" dirty="0">
              <a:solidFill>
                <a:prstClr val="white"/>
              </a:solidFill>
              <a:latin typeface="Arial"/>
            </a:endParaRPr>
          </a:p>
        </p:txBody>
      </p:sp>
      <p:sp>
        <p:nvSpPr>
          <p:cNvPr id="5" name="Rectangle 3"/>
          <p:cNvSpPr>
            <a:spLocks noGrp="1" noChangeArrowheads="1"/>
          </p:cNvSpPr>
          <p:nvPr>
            <p:ph idx="1"/>
          </p:nvPr>
        </p:nvSpPr>
        <p:spPr/>
        <p:txBody>
          <a:bodyPr>
            <a:normAutofit fontScale="62500" lnSpcReduction="20000"/>
          </a:bodyPr>
          <a:lstStyle/>
          <a:p>
            <a:pPr eaLnBrk="1" hangingPunct="1"/>
            <a:r>
              <a:rPr lang="en-US" sz="2800" dirty="0">
                <a:latin typeface="Calibri" pitchFamily="34" charset="0"/>
              </a:rPr>
              <a:t>Verification of Address – use on-line School Zone Search Tool</a:t>
            </a:r>
            <a:endParaRPr lang="en-US" sz="2800" dirty="0">
              <a:highlight>
                <a:srgbClr val="FFFF00"/>
              </a:highlight>
              <a:latin typeface="Calibri" pitchFamily="34" charset="0"/>
            </a:endParaRPr>
          </a:p>
          <a:p>
            <a:r>
              <a:rPr lang="en-US" sz="2800" dirty="0">
                <a:latin typeface="Calibri" pitchFamily="34" charset="0"/>
              </a:rPr>
              <a:t>Birth Certificate (preferred but not required) or proof of identity </a:t>
            </a:r>
            <a:endParaRPr lang="en-US" sz="2800" dirty="0"/>
          </a:p>
          <a:p>
            <a:r>
              <a:rPr lang="en-US" sz="2800" dirty="0"/>
              <a:t>statement of the child’s date of birth issued for school admission purposes by the division of the Texas Department of State Health Services responsible for vital statistics</a:t>
            </a:r>
          </a:p>
          <a:p>
            <a:r>
              <a:rPr lang="en-US" sz="2800" dirty="0"/>
              <a:t>driver’s license </a:t>
            </a:r>
          </a:p>
          <a:p>
            <a:r>
              <a:rPr lang="en-US" sz="2800" dirty="0"/>
              <a:t> passport </a:t>
            </a:r>
          </a:p>
          <a:p>
            <a:r>
              <a:rPr lang="en-US" sz="2800" dirty="0"/>
              <a:t> school ID card, records, or report card </a:t>
            </a:r>
          </a:p>
          <a:p>
            <a:r>
              <a:rPr lang="en-US" sz="2800" dirty="0"/>
              <a:t> military ID </a:t>
            </a:r>
          </a:p>
          <a:p>
            <a:r>
              <a:rPr lang="en-US" sz="2800" dirty="0"/>
              <a:t> hospital birth record </a:t>
            </a:r>
          </a:p>
          <a:p>
            <a:r>
              <a:rPr lang="en-US" sz="2800" dirty="0"/>
              <a:t> adoption records </a:t>
            </a:r>
          </a:p>
          <a:p>
            <a:r>
              <a:rPr lang="en-US" sz="2800" dirty="0"/>
              <a:t> church baptismal record </a:t>
            </a:r>
          </a:p>
          <a:p>
            <a:r>
              <a:rPr lang="en-US" sz="2800" dirty="0"/>
              <a:t> any other legal document that establishes identity </a:t>
            </a:r>
            <a:endParaRPr lang="en-US" sz="2800" dirty="0">
              <a:latin typeface="Calibri" pitchFamily="34" charset="0"/>
            </a:endParaRPr>
          </a:p>
          <a:p>
            <a:pPr eaLnBrk="1" hangingPunct="1"/>
            <a:r>
              <a:rPr lang="en-US" sz="2800" dirty="0">
                <a:latin typeface="Calibri" pitchFamily="34" charset="0"/>
              </a:rPr>
              <a:t>Immunizations </a:t>
            </a:r>
          </a:p>
          <a:p>
            <a:pPr lvl="1" eaLnBrk="1" hangingPunct="1"/>
            <a:r>
              <a:rPr lang="en-US" dirty="0">
                <a:latin typeface="Calibri" pitchFamily="34" charset="0"/>
              </a:rPr>
              <a:t>30-day provisional enrollment for student transferring from another district; or </a:t>
            </a:r>
          </a:p>
          <a:p>
            <a:pPr lvl="1" eaLnBrk="1" hangingPunct="1"/>
            <a:r>
              <a:rPr lang="en-US" dirty="0">
                <a:latin typeface="Calibri" pitchFamily="34" charset="0"/>
              </a:rPr>
              <a:t>Student with 1</a:t>
            </a:r>
            <a:r>
              <a:rPr lang="en-US" baseline="30000" dirty="0">
                <a:latin typeface="Calibri" pitchFamily="34" charset="0"/>
              </a:rPr>
              <a:t>st</a:t>
            </a:r>
            <a:r>
              <a:rPr lang="en-US" dirty="0">
                <a:latin typeface="Calibri" pitchFamily="34" charset="0"/>
              </a:rPr>
              <a:t> series completing next required doses as rapidly as is medically feasible</a:t>
            </a:r>
          </a:p>
        </p:txBody>
      </p:sp>
    </p:spTree>
    <p:extLst>
      <p:ext uri="{BB962C8B-B14F-4D97-AF65-F5344CB8AC3E}">
        <p14:creationId xmlns:p14="http://schemas.microsoft.com/office/powerpoint/2010/main" val="108228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Rockwell" panose="02060603020205020403" pitchFamily="18" charset="0"/>
              </a:rPr>
              <a:t>Enrollment Verification Steps</a:t>
            </a:r>
          </a:p>
        </p:txBody>
      </p:sp>
      <p:sp>
        <p:nvSpPr>
          <p:cNvPr id="4" name="Slide Number Placeholder 3"/>
          <p:cNvSpPr>
            <a:spLocks noGrp="1"/>
          </p:cNvSpPr>
          <p:nvPr>
            <p:ph type="sldNum" sz="quarter" idx="12"/>
          </p:nvPr>
        </p:nvSpPr>
        <p:spPr/>
        <p:txBody>
          <a:bodyPr/>
          <a:lstStyle/>
          <a:p>
            <a:pPr defTabSz="457200">
              <a:defRPr/>
            </a:pPr>
            <a:fld id="{FD52C1F8-3BA5-F24E-8618-E52498D87186}" type="slidenum">
              <a:rPr lang="en-US">
                <a:solidFill>
                  <a:prstClr val="white"/>
                </a:solidFill>
                <a:latin typeface="Arial"/>
              </a:rPr>
              <a:pPr defTabSz="457200">
                <a:defRPr/>
              </a:pPr>
              <a:t>16</a:t>
            </a:fld>
            <a:endParaRPr lang="en-US" dirty="0">
              <a:solidFill>
                <a:prstClr val="white"/>
              </a:solidFill>
              <a:latin typeface="Arial"/>
            </a:endParaRPr>
          </a:p>
        </p:txBody>
      </p:sp>
      <p:sp>
        <p:nvSpPr>
          <p:cNvPr id="7" name="Subtitle 2">
            <a:extLst>
              <a:ext uri="{FF2B5EF4-FFF2-40B4-BE49-F238E27FC236}">
                <a16:creationId xmlns:a16="http://schemas.microsoft.com/office/drawing/2014/main" id="{00B69BA4-413A-4FBD-9EA6-05E66C22C5BD}"/>
              </a:ext>
            </a:extLst>
          </p:cNvPr>
          <p:cNvSpPr>
            <a:spLocks noGrp="1"/>
          </p:cNvSpPr>
          <p:nvPr>
            <p:ph idx="1"/>
          </p:nvPr>
        </p:nvSpPr>
        <p:spPr>
          <a:xfrm>
            <a:off x="609600" y="1600200"/>
            <a:ext cx="10972800" cy="4525963"/>
          </a:xfrm>
        </p:spPr>
        <p:txBody>
          <a:bodyPr>
            <a:normAutofit/>
          </a:bodyPr>
          <a:lstStyle/>
          <a:p>
            <a:pPr marL="0" indent="0">
              <a:buNone/>
            </a:pPr>
            <a:r>
              <a:rPr lang="en-US" sz="2400" dirty="0"/>
              <a:t>Below you will find a listing of high-level summary verification steps that will be required in efforts to ensure we are delivering accurate student information.</a:t>
            </a:r>
          </a:p>
          <a:p>
            <a:endParaRPr lang="en-US" dirty="0"/>
          </a:p>
          <a:p>
            <a:endParaRPr lang="en-US" dirty="0"/>
          </a:p>
        </p:txBody>
      </p:sp>
      <p:sp>
        <p:nvSpPr>
          <p:cNvPr id="8" name="TextBox 7">
            <a:extLst>
              <a:ext uri="{FF2B5EF4-FFF2-40B4-BE49-F238E27FC236}">
                <a16:creationId xmlns:a16="http://schemas.microsoft.com/office/drawing/2014/main" id="{4A9D6C3C-F202-4986-81DB-2EC746F9C981}"/>
              </a:ext>
            </a:extLst>
          </p:cNvPr>
          <p:cNvSpPr txBox="1"/>
          <p:nvPr/>
        </p:nvSpPr>
        <p:spPr>
          <a:xfrm>
            <a:off x="609600" y="2663033"/>
            <a:ext cx="10752943" cy="3693319"/>
          </a:xfrm>
          <a:prstGeom prst="rect">
            <a:avLst/>
          </a:prstGeom>
          <a:noFill/>
        </p:spPr>
        <p:txBody>
          <a:bodyPr wrap="square" rtlCol="0">
            <a:spAutoFit/>
          </a:bodyPr>
          <a:lstStyle/>
          <a:p>
            <a:r>
              <a:rPr lang="en-US" sz="2400" dirty="0"/>
              <a:t>There will be manual processes incorporated at each step of the online approval</a:t>
            </a:r>
          </a:p>
          <a:p>
            <a:pPr algn="ctr"/>
            <a:endParaRPr lang="en-US" sz="2400" dirty="0"/>
          </a:p>
          <a:p>
            <a:pPr marL="342900" indent="-342900">
              <a:buFont typeface="Arial" panose="020B0604020202020204" pitchFamily="34" charset="0"/>
              <a:buChar char="•"/>
            </a:pPr>
            <a:r>
              <a:rPr lang="en-US" sz="2400" dirty="0"/>
              <a:t>Pending Approval</a:t>
            </a:r>
          </a:p>
          <a:p>
            <a:pPr marL="342900" indent="-342900">
              <a:buFont typeface="Arial" panose="020B0604020202020204" pitchFamily="34" charset="0"/>
              <a:buChar char="•"/>
            </a:pPr>
            <a:r>
              <a:rPr lang="en-US" sz="2400" dirty="0"/>
              <a:t>Approval</a:t>
            </a:r>
          </a:p>
          <a:p>
            <a:pPr marL="342900" indent="-342900">
              <a:buFont typeface="Arial" panose="020B0604020202020204" pitchFamily="34" charset="0"/>
              <a:buChar char="•"/>
            </a:pPr>
            <a:r>
              <a:rPr lang="en-US" sz="2400" dirty="0"/>
              <a:t>Pending Delivery</a:t>
            </a:r>
          </a:p>
          <a:p>
            <a:pPr marL="342900" indent="-342900">
              <a:buFont typeface="Arial" panose="020B0604020202020204" pitchFamily="34" charset="0"/>
              <a:buChar char="•"/>
            </a:pPr>
            <a:r>
              <a:rPr lang="en-US" sz="2400" dirty="0"/>
              <a:t>Polish</a:t>
            </a:r>
          </a:p>
          <a:p>
            <a:pPr marL="342900" indent="-342900">
              <a:buFont typeface="Arial" panose="020B0604020202020204" pitchFamily="34" charset="0"/>
              <a:buChar char="•"/>
            </a:pPr>
            <a:r>
              <a:rPr lang="en-US" sz="2400" dirty="0"/>
              <a:t>Delivery </a:t>
            </a:r>
          </a:p>
          <a:p>
            <a:pPr marL="342900" indent="-342900">
              <a:buFont typeface="Arial" panose="020B0604020202020204" pitchFamily="34" charset="0"/>
              <a:buChar char="•"/>
            </a:pPr>
            <a:r>
              <a:rPr lang="en-US" sz="2400" dirty="0"/>
              <a:t>Verification Reports (PowerSchool)</a:t>
            </a:r>
          </a:p>
          <a:p>
            <a:r>
              <a:rPr lang="en-US" dirty="0"/>
              <a:t> </a:t>
            </a:r>
          </a:p>
        </p:txBody>
      </p:sp>
    </p:spTree>
    <p:extLst>
      <p:ext uri="{BB962C8B-B14F-4D97-AF65-F5344CB8AC3E}">
        <p14:creationId xmlns:p14="http://schemas.microsoft.com/office/powerpoint/2010/main" val="1787496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defRPr/>
            </a:pPr>
            <a:fld id="{FD52C1F8-3BA5-F24E-8618-E52498D87186}" type="slidenum">
              <a:rPr lang="en-US">
                <a:solidFill>
                  <a:prstClr val="white"/>
                </a:solidFill>
                <a:latin typeface="Arial"/>
              </a:rPr>
              <a:pPr defTabSz="457200">
                <a:defRPr/>
              </a:pPr>
              <a:t>17</a:t>
            </a:fld>
            <a:endParaRPr lang="en-US" dirty="0">
              <a:solidFill>
                <a:prstClr val="white"/>
              </a:solidFill>
              <a:latin typeface="Arial"/>
            </a:endParaRPr>
          </a:p>
        </p:txBody>
      </p:sp>
      <p:sp>
        <p:nvSpPr>
          <p:cNvPr id="6" name="Title 1">
            <a:extLst>
              <a:ext uri="{FF2B5EF4-FFF2-40B4-BE49-F238E27FC236}">
                <a16:creationId xmlns:a16="http://schemas.microsoft.com/office/drawing/2014/main" id="{10A3DF4A-541B-4261-9192-A4A5E2220170}"/>
              </a:ext>
            </a:extLst>
          </p:cNvPr>
          <p:cNvSpPr txBox="1">
            <a:spLocks/>
          </p:cNvSpPr>
          <p:nvPr/>
        </p:nvSpPr>
        <p:spPr>
          <a:xfrm>
            <a:off x="609600" y="435938"/>
            <a:ext cx="10515600" cy="833360"/>
          </a:xfrm>
          <a:prstGeom prst="rect">
            <a:avLst/>
          </a:prstGeom>
        </p:spPr>
        <p:txBody>
          <a:bodyPr vert="horz" lIns="91440" tIns="45720" rIns="91440" bIns="45720" rtlCol="0" anchor="ctr">
            <a:noAutofit/>
          </a:bodyPr>
          <a:lstStyle>
            <a:lvl1pPr algn="l" defTabSz="457189" rtl="0" eaLnBrk="1" latinLnBrk="0" hangingPunct="1">
              <a:spcBef>
                <a:spcPct val="0"/>
              </a:spcBef>
              <a:buNone/>
              <a:defRPr sz="4400" kern="1200">
                <a:solidFill>
                  <a:srgbClr val="67A2B9"/>
                </a:solidFill>
                <a:latin typeface="Rockwell"/>
                <a:ea typeface="+mj-ea"/>
                <a:cs typeface="Rockwell"/>
              </a:defRPr>
            </a:lvl1pPr>
          </a:lstStyle>
          <a:p>
            <a:r>
              <a:rPr lang="en-US" sz="3600" dirty="0"/>
              <a:t>Pending Approval Verification Process</a:t>
            </a:r>
          </a:p>
        </p:txBody>
      </p:sp>
      <p:sp>
        <p:nvSpPr>
          <p:cNvPr id="11" name="Content Placeholder 2">
            <a:extLst>
              <a:ext uri="{FF2B5EF4-FFF2-40B4-BE49-F238E27FC236}">
                <a16:creationId xmlns:a16="http://schemas.microsoft.com/office/drawing/2014/main" id="{59E5D303-3E3D-4D4C-84FA-50068921B07F}"/>
              </a:ext>
            </a:extLst>
          </p:cNvPr>
          <p:cNvSpPr>
            <a:spLocks noGrp="1"/>
          </p:cNvSpPr>
          <p:nvPr>
            <p:ph idx="1"/>
          </p:nvPr>
        </p:nvSpPr>
        <p:spPr>
          <a:xfrm>
            <a:off x="728708" y="1562469"/>
            <a:ext cx="10678807" cy="4859593"/>
          </a:xfrm>
        </p:spPr>
        <p:txBody>
          <a:bodyPr>
            <a:normAutofit fontScale="70000" lnSpcReduction="20000"/>
          </a:bodyPr>
          <a:lstStyle/>
          <a:p>
            <a:pPr marL="0" indent="0">
              <a:buNone/>
            </a:pPr>
            <a:r>
              <a:rPr lang="en-US" b="1" dirty="0"/>
              <a:t>Address Verification for either Transfer and Magnet Approval</a:t>
            </a:r>
          </a:p>
          <a:p>
            <a:pPr marL="0" indent="0" algn="ctr">
              <a:buNone/>
            </a:pPr>
            <a:r>
              <a:rPr lang="en-US" b="1" dirty="0"/>
              <a:t> </a:t>
            </a:r>
          </a:p>
          <a:p>
            <a:pPr marL="688975" lvl="1" indent="-290513">
              <a:buFont typeface="+mj-lt"/>
              <a:buAutoNum type="alphaLcPeriod"/>
            </a:pPr>
            <a:r>
              <a:rPr lang="en-US" sz="2900" dirty="0"/>
              <a:t>An added field will be included on the parent enrollment; if a magnet campus is selected there will be a field to state contact School Office.</a:t>
            </a:r>
          </a:p>
          <a:p>
            <a:pPr marL="688975" lvl="1" indent="-290513">
              <a:buFont typeface="+mj-lt"/>
              <a:buAutoNum type="alphaLcPeriod"/>
            </a:pPr>
            <a:r>
              <a:rPr lang="en-US" sz="2900" dirty="0"/>
              <a:t>Campus SIRS will check to ensure all required documentation has been uploaded</a:t>
            </a:r>
          </a:p>
          <a:p>
            <a:pPr marL="688975" lvl="1" indent="-290513">
              <a:buFont typeface="+mj-lt"/>
              <a:buAutoNum type="alphaLcPeriod"/>
            </a:pPr>
            <a:r>
              <a:rPr lang="en-US" sz="2900" dirty="0"/>
              <a:t>Campus SIRS will need to verify address against utility </a:t>
            </a:r>
          </a:p>
          <a:p>
            <a:pPr marL="688975" lvl="1" indent="-290513">
              <a:buFont typeface="+mj-lt"/>
              <a:buAutoNum type="alphaLcPeriod"/>
            </a:pPr>
            <a:r>
              <a:rPr lang="en-US" sz="2900" dirty="0"/>
              <a:t>Campus SIRS will verify and confirm the relationship of guardian and  student – if  determined students live with someone other than legal guardian will need to be tagged for administrative involvement “Determination Residence of a Minor” Office School Choice </a:t>
            </a:r>
            <a:r>
              <a:rPr lang="en-US" sz="2900" b="1" dirty="0"/>
              <a:t>(this is not an online document and must be requested)</a:t>
            </a:r>
          </a:p>
          <a:p>
            <a:pPr marL="0" indent="0">
              <a:buNone/>
            </a:pPr>
            <a:endParaRPr lang="en-US" b="1" dirty="0"/>
          </a:p>
          <a:p>
            <a:pPr marL="0" indent="0">
              <a:buNone/>
            </a:pPr>
            <a:r>
              <a:rPr lang="en-US" b="1" dirty="0">
                <a:highlight>
                  <a:srgbClr val="FFFF00"/>
                </a:highlight>
              </a:rPr>
              <a:t>Supporting documentation must be returned to Office of School Choice for review </a:t>
            </a:r>
          </a:p>
          <a:p>
            <a:pPr marL="0" indent="0">
              <a:buNone/>
            </a:pPr>
            <a:endParaRPr lang="en-US" dirty="0"/>
          </a:p>
          <a:p>
            <a:pPr marL="688975" indent="-344488">
              <a:buNone/>
            </a:pPr>
            <a:r>
              <a:rPr lang="en-US" sz="2600" dirty="0"/>
              <a:t>e.	District Search to confirm the student is not currently enrolled or previously enrolled</a:t>
            </a:r>
          </a:p>
          <a:p>
            <a:pPr marL="688975" indent="-344488">
              <a:buNone/>
            </a:pPr>
            <a:r>
              <a:rPr lang="en-US" sz="2600" dirty="0"/>
              <a:t>f.	TSDS Student Search</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2484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defRPr/>
            </a:pPr>
            <a:fld id="{FD52C1F8-3BA5-F24E-8618-E52498D87186}" type="slidenum">
              <a:rPr lang="en-US">
                <a:solidFill>
                  <a:prstClr val="white"/>
                </a:solidFill>
                <a:latin typeface="Arial"/>
              </a:rPr>
              <a:pPr defTabSz="457200">
                <a:defRPr/>
              </a:pPr>
              <a:t>18</a:t>
            </a:fld>
            <a:endParaRPr lang="en-US" dirty="0">
              <a:solidFill>
                <a:prstClr val="white"/>
              </a:solidFill>
              <a:latin typeface="Arial"/>
            </a:endParaRPr>
          </a:p>
        </p:txBody>
      </p:sp>
      <p:sp>
        <p:nvSpPr>
          <p:cNvPr id="8" name="Title 1">
            <a:extLst>
              <a:ext uri="{FF2B5EF4-FFF2-40B4-BE49-F238E27FC236}">
                <a16:creationId xmlns:a16="http://schemas.microsoft.com/office/drawing/2014/main" id="{62A78501-EF29-43AB-959C-B7D77C460587}"/>
              </a:ext>
            </a:extLst>
          </p:cNvPr>
          <p:cNvSpPr>
            <a:spLocks noGrp="1"/>
          </p:cNvSpPr>
          <p:nvPr>
            <p:ph type="title"/>
          </p:nvPr>
        </p:nvSpPr>
        <p:spPr>
          <a:xfrm>
            <a:off x="609600" y="604674"/>
            <a:ext cx="10972800" cy="1143000"/>
          </a:xfrm>
        </p:spPr>
        <p:txBody>
          <a:bodyPr>
            <a:normAutofit fontScale="90000"/>
          </a:bodyPr>
          <a:lstStyle/>
          <a:p>
            <a:r>
              <a:rPr lang="en-US" dirty="0"/>
              <a:t>Approval Verification Process</a:t>
            </a:r>
            <a:br>
              <a:rPr lang="en-US" dirty="0"/>
            </a:br>
            <a:br>
              <a:rPr lang="en-US" dirty="0"/>
            </a:br>
            <a:endParaRPr lang="en-US" dirty="0"/>
          </a:p>
        </p:txBody>
      </p:sp>
      <p:sp>
        <p:nvSpPr>
          <p:cNvPr id="9" name="Content Placeholder 2">
            <a:extLst>
              <a:ext uri="{FF2B5EF4-FFF2-40B4-BE49-F238E27FC236}">
                <a16:creationId xmlns:a16="http://schemas.microsoft.com/office/drawing/2014/main" id="{76CDCA07-6B94-460A-82D5-9F19CAF09EFD}"/>
              </a:ext>
            </a:extLst>
          </p:cNvPr>
          <p:cNvSpPr>
            <a:spLocks noGrp="1"/>
          </p:cNvSpPr>
          <p:nvPr>
            <p:ph idx="1"/>
          </p:nvPr>
        </p:nvSpPr>
        <p:spPr>
          <a:xfrm>
            <a:off x="772212" y="1561648"/>
            <a:ext cx="10515600" cy="1502064"/>
          </a:xfrm>
        </p:spPr>
        <p:txBody>
          <a:bodyPr/>
          <a:lstStyle/>
          <a:p>
            <a:pPr marL="0" indent="0">
              <a:buNone/>
            </a:pPr>
            <a:r>
              <a:rPr lang="en-US" dirty="0"/>
              <a:t>Campus SIRs will review the residency document.</a:t>
            </a:r>
          </a:p>
          <a:p>
            <a:pPr marL="0" indent="0" algn="ctr">
              <a:buNone/>
            </a:pPr>
            <a:r>
              <a:rPr lang="en-US" dirty="0"/>
              <a:t>Confirm students name against students’ proof of identity. </a:t>
            </a:r>
          </a:p>
        </p:txBody>
      </p:sp>
      <p:pic>
        <p:nvPicPr>
          <p:cNvPr id="6" name="Picture 5">
            <a:extLst>
              <a:ext uri="{FF2B5EF4-FFF2-40B4-BE49-F238E27FC236}">
                <a16:creationId xmlns:a16="http://schemas.microsoft.com/office/drawing/2014/main" id="{5D2DEEC8-E887-4F31-9BDD-1702DB96053F}"/>
              </a:ext>
            </a:extLst>
          </p:cNvPr>
          <p:cNvPicPr>
            <a:picLocks noChangeAspect="1"/>
          </p:cNvPicPr>
          <p:nvPr/>
        </p:nvPicPr>
        <p:blipFill>
          <a:blip r:embed="rId2"/>
          <a:stretch>
            <a:fillRect/>
          </a:stretch>
        </p:blipFill>
        <p:spPr>
          <a:xfrm>
            <a:off x="1913639" y="3016212"/>
            <a:ext cx="3305207" cy="2008947"/>
          </a:xfrm>
          <a:prstGeom prst="rect">
            <a:avLst/>
          </a:prstGeom>
        </p:spPr>
      </p:pic>
      <p:pic>
        <p:nvPicPr>
          <p:cNvPr id="10" name="Picture 9">
            <a:extLst>
              <a:ext uri="{FF2B5EF4-FFF2-40B4-BE49-F238E27FC236}">
                <a16:creationId xmlns:a16="http://schemas.microsoft.com/office/drawing/2014/main" id="{784DAD27-CE3E-4450-9A74-F0B5E4BD8012}"/>
              </a:ext>
            </a:extLst>
          </p:cNvPr>
          <p:cNvPicPr>
            <a:picLocks noChangeAspect="1"/>
          </p:cNvPicPr>
          <p:nvPr/>
        </p:nvPicPr>
        <p:blipFill>
          <a:blip r:embed="rId3"/>
          <a:stretch>
            <a:fillRect/>
          </a:stretch>
        </p:blipFill>
        <p:spPr>
          <a:xfrm>
            <a:off x="7324627" y="2917185"/>
            <a:ext cx="2204273" cy="2040387"/>
          </a:xfrm>
          <a:prstGeom prst="rect">
            <a:avLst/>
          </a:prstGeom>
        </p:spPr>
      </p:pic>
      <p:sp>
        <p:nvSpPr>
          <p:cNvPr id="11" name="Rectangle 10">
            <a:extLst>
              <a:ext uri="{FF2B5EF4-FFF2-40B4-BE49-F238E27FC236}">
                <a16:creationId xmlns:a16="http://schemas.microsoft.com/office/drawing/2014/main" id="{02F34A00-8AFB-4CD2-BB29-1EB1B381C0E7}"/>
              </a:ext>
            </a:extLst>
          </p:cNvPr>
          <p:cNvSpPr/>
          <p:nvPr/>
        </p:nvSpPr>
        <p:spPr>
          <a:xfrm>
            <a:off x="495987" y="5500413"/>
            <a:ext cx="10791825" cy="523220"/>
          </a:xfrm>
          <a:prstGeom prst="rect">
            <a:avLst/>
          </a:prstGeom>
        </p:spPr>
        <p:txBody>
          <a:bodyPr wrap="square">
            <a:spAutoFit/>
          </a:bodyPr>
          <a:lstStyle/>
          <a:p>
            <a:pPr algn="ctr"/>
            <a:r>
              <a:rPr lang="en-US" sz="2800" dirty="0">
                <a:latin typeface="Calibri" panose="020F0502020204030204" pitchFamily="34" charset="0"/>
                <a:ea typeface="Calibri" panose="020F0502020204030204" pitchFamily="34" charset="0"/>
                <a:cs typeface="Times New Roman" panose="02020603050405020304" pitchFamily="18" charset="0"/>
              </a:rPr>
              <a:t>Information above should be loaded in the attachment document field</a:t>
            </a:r>
            <a:endParaRPr lang="en-US" sz="2800" dirty="0"/>
          </a:p>
        </p:txBody>
      </p:sp>
    </p:spTree>
    <p:extLst>
      <p:ext uri="{BB962C8B-B14F-4D97-AF65-F5344CB8AC3E}">
        <p14:creationId xmlns:p14="http://schemas.microsoft.com/office/powerpoint/2010/main" val="312893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C5149D-2B9E-420C-B9BA-F4C4892D7ED7}"/>
              </a:ext>
            </a:extLst>
          </p:cNvPr>
          <p:cNvSpPr>
            <a:spLocks noGrp="1"/>
          </p:cNvSpPr>
          <p:nvPr>
            <p:ph type="sldNum" sz="quarter" idx="12"/>
          </p:nvPr>
        </p:nvSpPr>
        <p:spPr/>
        <p:txBody>
          <a:bodyPr/>
          <a:lstStyle/>
          <a:p>
            <a:fld id="{FD52C1F8-3BA5-F24E-8618-E52498D87186}" type="slidenum">
              <a:rPr lang="en-US" smtClean="0"/>
              <a:t>19</a:t>
            </a:fld>
            <a:endParaRPr lang="en-US" dirty="0"/>
          </a:p>
        </p:txBody>
      </p:sp>
      <p:sp>
        <p:nvSpPr>
          <p:cNvPr id="5" name="Title 1">
            <a:extLst>
              <a:ext uri="{FF2B5EF4-FFF2-40B4-BE49-F238E27FC236}">
                <a16:creationId xmlns:a16="http://schemas.microsoft.com/office/drawing/2014/main" id="{7C98B68C-43D6-4FC3-BA7C-8D3F35F946FC}"/>
              </a:ext>
            </a:extLst>
          </p:cNvPr>
          <p:cNvSpPr>
            <a:spLocks noGrp="1"/>
          </p:cNvSpPr>
          <p:nvPr>
            <p:ph type="title"/>
          </p:nvPr>
        </p:nvSpPr>
        <p:spPr>
          <a:xfrm>
            <a:off x="609600" y="274638"/>
            <a:ext cx="10972800" cy="1143000"/>
          </a:xfrm>
        </p:spPr>
        <p:txBody>
          <a:bodyPr/>
          <a:lstStyle/>
          <a:p>
            <a:r>
              <a:rPr lang="en-US" dirty="0"/>
              <a:t>Pending Delivery Verification</a:t>
            </a:r>
          </a:p>
        </p:txBody>
      </p:sp>
      <p:sp>
        <p:nvSpPr>
          <p:cNvPr id="6" name="Content Placeholder 2">
            <a:extLst>
              <a:ext uri="{FF2B5EF4-FFF2-40B4-BE49-F238E27FC236}">
                <a16:creationId xmlns:a16="http://schemas.microsoft.com/office/drawing/2014/main" id="{B7B217BF-77FB-4B2B-885D-DADAD605709E}"/>
              </a:ext>
            </a:extLst>
          </p:cNvPr>
          <p:cNvSpPr>
            <a:spLocks noGrp="1"/>
          </p:cNvSpPr>
          <p:nvPr>
            <p:ph idx="1"/>
          </p:nvPr>
        </p:nvSpPr>
        <p:spPr>
          <a:xfrm>
            <a:off x="266734" y="1584503"/>
            <a:ext cx="10515600" cy="2302492"/>
          </a:xfrm>
        </p:spPr>
        <p:txBody>
          <a:bodyPr>
            <a:normAutofit fontScale="77500" lnSpcReduction="20000"/>
          </a:bodyPr>
          <a:lstStyle/>
          <a:p>
            <a:pPr marL="457200" lvl="1" indent="0">
              <a:buNone/>
            </a:pPr>
            <a:r>
              <a:rPr lang="en-US" b="1" dirty="0"/>
              <a:t>Campus SIRS will confirm all required documents have been submitted</a:t>
            </a:r>
          </a:p>
          <a:p>
            <a:pPr lvl="2">
              <a:buFont typeface="Arial" panose="020B0604020202020204" pitchFamily="34" charset="0"/>
              <a:buChar char="•"/>
            </a:pPr>
            <a:r>
              <a:rPr lang="en-US" sz="3100" dirty="0"/>
              <a:t>Enrollment form</a:t>
            </a:r>
          </a:p>
          <a:p>
            <a:pPr lvl="2">
              <a:buFont typeface="Arial" panose="020B0604020202020204" pitchFamily="34" charset="0"/>
              <a:buChar char="•"/>
            </a:pPr>
            <a:r>
              <a:rPr lang="en-US" sz="3100" dirty="0"/>
              <a:t>Birth documents</a:t>
            </a:r>
          </a:p>
          <a:p>
            <a:pPr lvl="2">
              <a:buFont typeface="Arial" panose="020B0604020202020204" pitchFamily="34" charset="0"/>
              <a:buChar char="•"/>
            </a:pPr>
            <a:r>
              <a:rPr lang="en-US" sz="3100" dirty="0"/>
              <a:t>Attached documents, parent ID, court documents</a:t>
            </a:r>
          </a:p>
          <a:p>
            <a:pPr lvl="2">
              <a:buFont typeface="Arial" panose="020B0604020202020204" pitchFamily="34" charset="0"/>
              <a:buChar char="•"/>
            </a:pPr>
            <a:r>
              <a:rPr lang="en-US" sz="3100" dirty="0"/>
              <a:t>School records if available, ex: report care</a:t>
            </a:r>
          </a:p>
          <a:p>
            <a:pPr marL="0" indent="0" algn="ctr">
              <a:buNone/>
            </a:pPr>
            <a:r>
              <a:rPr lang="en-US" dirty="0">
                <a:solidFill>
                  <a:srgbClr val="FF0000"/>
                </a:solidFill>
              </a:rPr>
              <a:t>Make sure you are in the Pending Approval View.</a:t>
            </a:r>
          </a:p>
        </p:txBody>
      </p:sp>
      <p:sp>
        <p:nvSpPr>
          <p:cNvPr id="7" name="Title 1">
            <a:extLst>
              <a:ext uri="{FF2B5EF4-FFF2-40B4-BE49-F238E27FC236}">
                <a16:creationId xmlns:a16="http://schemas.microsoft.com/office/drawing/2014/main" id="{2E6874C8-3709-478E-B2C4-3C77F0463F53}"/>
              </a:ext>
            </a:extLst>
          </p:cNvPr>
          <p:cNvSpPr txBox="1">
            <a:spLocks/>
          </p:cNvSpPr>
          <p:nvPr/>
        </p:nvSpPr>
        <p:spPr>
          <a:xfrm>
            <a:off x="1066800" y="3637515"/>
            <a:ext cx="62942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Delivery Verification </a:t>
            </a:r>
          </a:p>
        </p:txBody>
      </p:sp>
      <p:sp>
        <p:nvSpPr>
          <p:cNvPr id="8" name="Content Placeholder 2">
            <a:extLst>
              <a:ext uri="{FF2B5EF4-FFF2-40B4-BE49-F238E27FC236}">
                <a16:creationId xmlns:a16="http://schemas.microsoft.com/office/drawing/2014/main" id="{209CC164-4449-4323-99AB-28F95C4337C6}"/>
              </a:ext>
            </a:extLst>
          </p:cNvPr>
          <p:cNvSpPr txBox="1">
            <a:spLocks/>
          </p:cNvSpPr>
          <p:nvPr/>
        </p:nvSpPr>
        <p:spPr>
          <a:xfrm>
            <a:off x="609600" y="4713597"/>
            <a:ext cx="10515600" cy="1825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a:t>Select Approve and Continue</a:t>
            </a:r>
          </a:p>
          <a:p>
            <a:pPr lvl="1"/>
            <a:r>
              <a:rPr lang="en-US" sz="2000" dirty="0"/>
              <a:t>Confirm the record you approved is not in the Pending Approval view</a:t>
            </a:r>
          </a:p>
          <a:p>
            <a:pPr lvl="1"/>
            <a:r>
              <a:rPr lang="en-US" sz="2000" dirty="0"/>
              <a:t>Students records will be assigned a snap code </a:t>
            </a:r>
          </a:p>
          <a:p>
            <a:pPr lvl="1"/>
            <a:r>
              <a:rPr lang="en-US" sz="2000" dirty="0"/>
              <a:t>Notify the parent of the records approved</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116804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3F08-FE7F-4744-83C0-DBC3CACC191E}"/>
              </a:ext>
            </a:extLst>
          </p:cNvPr>
          <p:cNvSpPr>
            <a:spLocks noGrp="1"/>
          </p:cNvSpPr>
          <p:nvPr>
            <p:ph type="title"/>
          </p:nvPr>
        </p:nvSpPr>
        <p:spPr/>
        <p:txBody>
          <a:bodyPr>
            <a:normAutofit/>
          </a:bodyPr>
          <a:lstStyle/>
          <a:p>
            <a:r>
              <a:rPr lang="en-US" sz="3600" dirty="0">
                <a:solidFill>
                  <a:schemeClr val="accent3">
                    <a:lumMod val="75000"/>
                  </a:schemeClr>
                </a:solidFill>
              </a:rPr>
              <a:t>Norms</a:t>
            </a:r>
          </a:p>
        </p:txBody>
      </p:sp>
      <p:sp>
        <p:nvSpPr>
          <p:cNvPr id="3" name="Content Placeholder 2">
            <a:extLst>
              <a:ext uri="{FF2B5EF4-FFF2-40B4-BE49-F238E27FC236}">
                <a16:creationId xmlns:a16="http://schemas.microsoft.com/office/drawing/2014/main" id="{5814341C-BE87-426B-BD2E-068178E09FD8}"/>
              </a:ext>
            </a:extLst>
          </p:cNvPr>
          <p:cNvSpPr>
            <a:spLocks noGrp="1"/>
          </p:cNvSpPr>
          <p:nvPr>
            <p:ph idx="1"/>
          </p:nvPr>
        </p:nvSpPr>
        <p:spPr/>
        <p:txBody>
          <a:bodyPr/>
          <a:lstStyle/>
          <a:p>
            <a:r>
              <a:rPr lang="en-US" dirty="0">
                <a:solidFill>
                  <a:schemeClr val="tx1">
                    <a:lumMod val="95000"/>
                    <a:lumOff val="5000"/>
                  </a:schemeClr>
                </a:solidFill>
                <a:latin typeface="Calibri" panose="020F0502020204030204" pitchFamily="34" charset="0"/>
                <a:cs typeface="Calibri" panose="020F0502020204030204" pitchFamily="34" charset="0"/>
              </a:rPr>
              <a:t>Please mute your microphone and camera during the presentation.</a:t>
            </a:r>
          </a:p>
          <a:p>
            <a:r>
              <a:rPr lang="en-US" dirty="0">
                <a:solidFill>
                  <a:schemeClr val="tx1">
                    <a:lumMod val="95000"/>
                    <a:lumOff val="5000"/>
                  </a:schemeClr>
                </a:solidFill>
                <a:latin typeface="Calibri" panose="020F0502020204030204" pitchFamily="34" charset="0"/>
                <a:cs typeface="Calibri" panose="020F0502020204030204" pitchFamily="34" charset="0"/>
              </a:rPr>
              <a:t>Place your questions in the chat.</a:t>
            </a:r>
          </a:p>
          <a:p>
            <a:r>
              <a:rPr lang="en-US" dirty="0">
                <a:solidFill>
                  <a:schemeClr val="tx1">
                    <a:lumMod val="95000"/>
                    <a:lumOff val="5000"/>
                  </a:schemeClr>
                </a:solidFill>
                <a:latin typeface="Calibri" panose="020F0502020204030204" pitchFamily="34" charset="0"/>
                <a:cs typeface="Calibri" panose="020F0502020204030204" pitchFamily="34" charset="0"/>
              </a:rPr>
              <a:t>Raise your hand and we will call you at the end of the presentation if we have not addressed your question in the chat. </a:t>
            </a:r>
          </a:p>
        </p:txBody>
      </p:sp>
      <p:sp>
        <p:nvSpPr>
          <p:cNvPr id="4" name="Slide Number Placeholder 3">
            <a:extLst>
              <a:ext uri="{FF2B5EF4-FFF2-40B4-BE49-F238E27FC236}">
                <a16:creationId xmlns:a16="http://schemas.microsoft.com/office/drawing/2014/main" id="{F99AE408-2881-46FF-9BCC-4DDF107E0678}"/>
              </a:ext>
            </a:extLst>
          </p:cNvPr>
          <p:cNvSpPr>
            <a:spLocks noGrp="1"/>
          </p:cNvSpPr>
          <p:nvPr>
            <p:ph type="sldNum" sz="quarter" idx="12"/>
          </p:nvPr>
        </p:nvSpPr>
        <p:spPr/>
        <p:txBody>
          <a:bodyPr/>
          <a:lstStyle/>
          <a:p>
            <a:fld id="{FD52C1F8-3BA5-F24E-8618-E52498D87186}" type="slidenum">
              <a:rPr lang="en-US" smtClean="0"/>
              <a:t>2</a:t>
            </a:fld>
            <a:endParaRPr lang="en-US" dirty="0"/>
          </a:p>
        </p:txBody>
      </p:sp>
    </p:spTree>
    <p:extLst>
      <p:ext uri="{BB962C8B-B14F-4D97-AF65-F5344CB8AC3E}">
        <p14:creationId xmlns:p14="http://schemas.microsoft.com/office/powerpoint/2010/main" val="2890757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Rockwell" panose="02060603020205020403" pitchFamily="18" charset="0"/>
              </a:rPr>
              <a:t>Enrollment</a:t>
            </a:r>
          </a:p>
        </p:txBody>
      </p:sp>
      <p:sp>
        <p:nvSpPr>
          <p:cNvPr id="4" name="Slide Number Placeholder 3"/>
          <p:cNvSpPr>
            <a:spLocks noGrp="1"/>
          </p:cNvSpPr>
          <p:nvPr>
            <p:ph type="sldNum" sz="quarter" idx="12"/>
          </p:nvPr>
        </p:nvSpPr>
        <p:spPr/>
        <p:txBody>
          <a:bodyPr/>
          <a:lstStyle/>
          <a:p>
            <a:pPr defTabSz="457200">
              <a:defRPr/>
            </a:pPr>
            <a:fld id="{FD52C1F8-3BA5-F24E-8618-E52498D87186}" type="slidenum">
              <a:rPr lang="en-US">
                <a:solidFill>
                  <a:prstClr val="white"/>
                </a:solidFill>
                <a:latin typeface="Arial"/>
              </a:rPr>
              <a:pPr defTabSz="457200">
                <a:defRPr/>
              </a:pPr>
              <a:t>20</a:t>
            </a:fld>
            <a:endParaRPr lang="en-US" dirty="0">
              <a:solidFill>
                <a:prstClr val="white"/>
              </a:solidFill>
              <a:latin typeface="Arial"/>
            </a:endParaRPr>
          </a:p>
        </p:txBody>
      </p:sp>
      <p:sp>
        <p:nvSpPr>
          <p:cNvPr id="5" name="Rectangle 3"/>
          <p:cNvSpPr>
            <a:spLocks noGrp="1" noChangeArrowheads="1"/>
          </p:cNvSpPr>
          <p:nvPr>
            <p:ph idx="1"/>
          </p:nvPr>
        </p:nvSpPr>
        <p:spPr/>
        <p:txBody>
          <a:bodyPr/>
          <a:lstStyle/>
          <a:p>
            <a:pPr eaLnBrk="1" hangingPunct="1"/>
            <a:r>
              <a:rPr lang="en-US" sz="2800" dirty="0">
                <a:latin typeface="Calibri" pitchFamily="34" charset="0"/>
              </a:rPr>
              <a:t>A student who is homeless as defined by the McKinney-Vento Homeless Education Act shall be admitted into HISD </a:t>
            </a:r>
          </a:p>
          <a:p>
            <a:pPr eaLnBrk="1" hangingPunct="1"/>
            <a:r>
              <a:rPr lang="en-US" sz="2800" dirty="0">
                <a:latin typeface="Calibri" pitchFamily="34" charset="0"/>
              </a:rPr>
              <a:t>Student Residency &amp; Assistance Questionnaire (homeless) Foster Care Required Info </a:t>
            </a:r>
          </a:p>
          <a:p>
            <a:pPr eaLnBrk="1" hangingPunct="1"/>
            <a:r>
              <a:rPr lang="en-US" sz="2800" dirty="0">
                <a:latin typeface="Calibri" pitchFamily="34" charset="0"/>
              </a:rPr>
              <a:t>Home Language Survey</a:t>
            </a:r>
          </a:p>
          <a:p>
            <a:pPr marL="0" indent="0" eaLnBrk="1" hangingPunct="1">
              <a:buNone/>
            </a:pPr>
            <a:endParaRPr lang="en-US" dirty="0"/>
          </a:p>
        </p:txBody>
      </p:sp>
      <p:sp>
        <p:nvSpPr>
          <p:cNvPr id="3" name="Rectangle 2">
            <a:extLst>
              <a:ext uri="{FF2B5EF4-FFF2-40B4-BE49-F238E27FC236}">
                <a16:creationId xmlns:a16="http://schemas.microsoft.com/office/drawing/2014/main" id="{F5199EF2-9F66-4771-A06D-0125AF30834D}"/>
              </a:ext>
            </a:extLst>
          </p:cNvPr>
          <p:cNvSpPr/>
          <p:nvPr/>
        </p:nvSpPr>
        <p:spPr>
          <a:xfrm>
            <a:off x="311085" y="4611467"/>
            <a:ext cx="11434713" cy="954107"/>
          </a:xfrm>
          <a:prstGeom prst="rect">
            <a:avLst/>
          </a:prstGeom>
        </p:spPr>
        <p:txBody>
          <a:bodyPr wrap="square">
            <a:spAutoFit/>
          </a:bodyPr>
          <a:lstStyle/>
          <a:p>
            <a:pPr algn="ctr"/>
            <a:r>
              <a:rPr lang="en-US" sz="2800" dirty="0"/>
              <a:t>Students Released by FSC through </a:t>
            </a:r>
            <a:r>
              <a:rPr lang="en-US" sz="2800" dirty="0">
                <a:solidFill>
                  <a:schemeClr val="accent1">
                    <a:lumMod val="50000"/>
                  </a:schemeClr>
                </a:solidFill>
                <a:hlinkClick r:id="rId2"/>
              </a:rPr>
              <a:t>FSC@houstonisd.org</a:t>
            </a:r>
            <a:r>
              <a:rPr lang="en-US" sz="2800" dirty="0">
                <a:solidFill>
                  <a:schemeClr val="accent1">
                    <a:lumMod val="50000"/>
                  </a:schemeClr>
                </a:solidFill>
              </a:rPr>
              <a:t> </a:t>
            </a:r>
            <a:r>
              <a:rPr lang="en-US" sz="2800" dirty="0"/>
              <a:t>from 8/17/2020 until 09/4/2020</a:t>
            </a:r>
          </a:p>
        </p:txBody>
      </p:sp>
    </p:spTree>
    <p:extLst>
      <p:ext uri="{BB962C8B-B14F-4D97-AF65-F5344CB8AC3E}">
        <p14:creationId xmlns:p14="http://schemas.microsoft.com/office/powerpoint/2010/main" val="211954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defTabSz="819239" fontAlgn="base">
              <a:lnSpc>
                <a:spcPct val="80000"/>
              </a:lnSpc>
              <a:spcAft>
                <a:spcPct val="0"/>
              </a:spcAft>
            </a:pPr>
            <a:r>
              <a:rPr lang="en-US" sz="3600" dirty="0">
                <a:latin typeface="Rockwell" panose="02060603020205020403" pitchFamily="18" charset="0"/>
                <a:ea typeface="ＭＳ Ｐゴシック" charset="-128"/>
              </a:rPr>
              <a:t>Withdrawal Process </a:t>
            </a:r>
          </a:p>
        </p:txBody>
      </p:sp>
      <p:sp>
        <p:nvSpPr>
          <p:cNvPr id="6" name="Content Placeholder 5"/>
          <p:cNvSpPr>
            <a:spLocks noGrp="1"/>
          </p:cNvSpPr>
          <p:nvPr>
            <p:ph idx="1"/>
          </p:nvPr>
        </p:nvSpPr>
        <p:spPr>
          <a:xfrm>
            <a:off x="1981200" y="1604514"/>
            <a:ext cx="8229600" cy="4597781"/>
          </a:xfrm>
        </p:spPr>
        <p:txBody>
          <a:bodyPr>
            <a:normAutofit fontScale="77500" lnSpcReduction="20000"/>
          </a:bodyPr>
          <a:lstStyle/>
          <a:p>
            <a:pPr marL="0" marR="0" indent="0" algn="just">
              <a:lnSpc>
                <a:spcPts val="1355"/>
              </a:lnSpc>
              <a:spcBef>
                <a:spcPts val="0"/>
              </a:spcBef>
              <a:spcAft>
                <a:spcPts val="600"/>
              </a:spcAft>
              <a:buNone/>
            </a:pPr>
            <a:r>
              <a:rPr lang="en-US" sz="1800" dirty="0">
                <a:effectLst/>
                <a:latin typeface="Arial" panose="020B0604020202020204" pitchFamily="34" charset="0"/>
                <a:ea typeface="Times New Roman" panose="02020603050405020304" pitchFamily="18" charset="0"/>
              </a:rPr>
              <a:t>A student can be withdrawn from school by either biological parent if no court action is involved, regardless of who enrolled the student in school, or by the person who signed the enrollment card and/or has legal custody of the student. </a:t>
            </a:r>
            <a:endParaRPr lang="en-US" sz="1800" dirty="0">
              <a:effectLst/>
              <a:latin typeface="Times New Roman" panose="02020603050405020304" pitchFamily="18" charset="0"/>
              <a:ea typeface="Times New Roman" panose="02020603050405020304" pitchFamily="18" charset="0"/>
            </a:endParaRPr>
          </a:p>
          <a:p>
            <a:pPr marL="342900" marR="64135" lvl="0" indent="-342900" algn="just">
              <a:spcBef>
                <a:spcPts val="0"/>
              </a:spcBef>
              <a:spcAft>
                <a:spcPts val="600"/>
              </a:spcAft>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rPr>
              <a:t>The </a:t>
            </a:r>
            <a:r>
              <a:rPr lang="en-US" sz="1800" b="1" dirty="0">
                <a:solidFill>
                  <a:srgbClr val="000000"/>
                </a:solidFill>
                <a:effectLst/>
                <a:latin typeface="Arial" panose="020B0604020202020204" pitchFamily="34" charset="0"/>
                <a:ea typeface="Times New Roman" panose="02020603050405020304" pitchFamily="18" charset="0"/>
              </a:rPr>
              <a:t>SIS Student Withdrawal Form</a:t>
            </a:r>
            <a:r>
              <a:rPr lang="en-US" sz="1800" dirty="0">
                <a:solidFill>
                  <a:srgbClr val="000000"/>
                </a:solidFill>
                <a:effectLst/>
                <a:latin typeface="Arial" panose="020B0604020202020204" pitchFamily="34" charset="0"/>
                <a:ea typeface="Times New Roman" panose="02020603050405020304" pitchFamily="18" charset="0"/>
              </a:rPr>
              <a:t> must be completed with all information requested.  After the first week of school, if the student has been in attendance in the school for five days or more, academic grades must be recorded on the check-out sheet. All absences (excused, unexcused, and extracurricular) should be transferred with the student, so they may be recorded at the new school.  The student's PEIMS ID number should be double-checked by utilizing the Unique ID (UID) Search on TSDS for accuracy. One copy of the withdrawal form is given to the parent/guardian; one copy is retained by the school; and another copy is sent to the receiving school, if known, together with a copy of the report card.  The parent/guardian/student should be given the original report card, and the school should retain a copy in the student's permanent folder.</a:t>
            </a:r>
          </a:p>
          <a:p>
            <a:pPr marL="342900" marR="0" lvl="0" indent="-342900" algn="just">
              <a:spcBef>
                <a:spcPts val="0"/>
              </a:spcBef>
              <a:spcAft>
                <a:spcPts val="600"/>
              </a:spcAft>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rPr>
              <a:t>If a student withdraws from school </a:t>
            </a:r>
            <a:r>
              <a:rPr lang="en-US" sz="1800" b="1" dirty="0">
                <a:solidFill>
                  <a:srgbClr val="000000"/>
                </a:solidFill>
                <a:effectLst/>
                <a:latin typeface="Arial" panose="020B0604020202020204" pitchFamily="34" charset="0"/>
                <a:ea typeface="Times New Roman" panose="02020603050405020304" pitchFamily="18" charset="0"/>
              </a:rPr>
              <a:t>before</a:t>
            </a:r>
            <a:r>
              <a:rPr lang="en-US" sz="1800" dirty="0">
                <a:solidFill>
                  <a:srgbClr val="000000"/>
                </a:solidFill>
                <a:effectLst/>
                <a:latin typeface="Arial" panose="020B0604020202020204" pitchFamily="34" charset="0"/>
                <a:ea typeface="Times New Roman" panose="02020603050405020304" pitchFamily="18" charset="0"/>
              </a:rPr>
              <a:t> ADA time the effective date of withdrawal is that same day.  If a student withdraws </a:t>
            </a:r>
            <a:r>
              <a:rPr lang="en-US" sz="1800" b="1" dirty="0">
                <a:solidFill>
                  <a:srgbClr val="000000"/>
                </a:solidFill>
                <a:effectLst/>
                <a:latin typeface="Arial" panose="020B0604020202020204" pitchFamily="34" charset="0"/>
                <a:ea typeface="Times New Roman" panose="02020603050405020304" pitchFamily="18" charset="0"/>
              </a:rPr>
              <a:t>after</a:t>
            </a:r>
            <a:r>
              <a:rPr lang="en-US" sz="1800" dirty="0">
                <a:solidFill>
                  <a:srgbClr val="000000"/>
                </a:solidFill>
                <a:effectLst/>
                <a:latin typeface="Arial" panose="020B0604020202020204" pitchFamily="34" charset="0"/>
                <a:ea typeface="Times New Roman" panose="02020603050405020304" pitchFamily="18" charset="0"/>
              </a:rPr>
              <a:t> ADA time, the effective withdrawal date is the next school day.  Parents and legal guardians should be encouraged to give the school a 24-hour notice of withdrawal to allow time for the school staff to process the withdrawal form without disrupting classes. </a:t>
            </a:r>
          </a:p>
          <a:p>
            <a:pPr marL="342900" marR="0" lvl="0" indent="-342900" algn="just">
              <a:spcBef>
                <a:spcPts val="0"/>
              </a:spcBef>
              <a:spcAft>
                <a:spcPts val="600"/>
              </a:spcAft>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rPr>
              <a:t>A student is not in membership on the withdrawal date.</a:t>
            </a:r>
          </a:p>
          <a:p>
            <a:pPr marL="342900" marR="0" lvl="0" indent="-342900" algn="just">
              <a:spcBef>
                <a:spcPts val="0"/>
              </a:spcBef>
              <a:spcAft>
                <a:spcPts val="600"/>
              </a:spcAft>
              <a:buFont typeface="Symbol" panose="05050102010706020507" pitchFamily="18" charset="2"/>
              <a:buChar char=""/>
              <a:tabLst>
                <a:tab pos="457200" algn="l"/>
              </a:tabLst>
            </a:pPr>
            <a:r>
              <a:rPr lang="en-US" sz="1800" dirty="0">
                <a:effectLst/>
                <a:latin typeface="Arial" panose="020B0604020202020204" pitchFamily="34" charset="0"/>
                <a:ea typeface="SymbolMT"/>
                <a:cs typeface="Arial" panose="020B0604020202020204" pitchFamily="34" charset="0"/>
              </a:rPr>
              <a:t>Write the effective date of withdrawal and the withdrawal code on the student's color-coded card.  The color-coded card should then be filed alphabetically by grade level.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457200" algn="l"/>
              </a:tabLst>
            </a:pPr>
            <a:r>
              <a:rPr lang="en-US" sz="1800" dirty="0">
                <a:effectLst/>
                <a:latin typeface="Arial" panose="020B0604020202020204" pitchFamily="34" charset="0"/>
                <a:ea typeface="SymbolMT"/>
                <a:cs typeface="Arial" panose="020B0604020202020204" pitchFamily="34" charset="0"/>
              </a:rPr>
              <a:t>Write the applicable information on the Membership/ Transaction Log using the effective date of withdrawal (</a:t>
            </a:r>
            <a:r>
              <a:rPr lang="en-US" sz="1800" b="1" dirty="0">
                <a:effectLst/>
                <a:latin typeface="Arial" panose="020B0604020202020204" pitchFamily="34" charset="0"/>
                <a:ea typeface="Times New Roman" panose="02020603050405020304" pitchFamily="18" charset="0"/>
                <a:cs typeface="Arial" panose="020B0604020202020204" pitchFamily="34" charset="0"/>
              </a:rPr>
              <a:t>JJAEP and Young Learners ONLY).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SymbolMT"/>
                <a:cs typeface="Arial" panose="020B0604020202020204" pitchFamily="34" charset="0"/>
              </a:rPr>
              <a:t>It is critical that withdrawals be entered in PowerSchool daily to avoid conflicts with other schools or within the statewide UID file.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21</a:t>
            </a:fld>
            <a:endParaRPr lang="en-US" dirty="0">
              <a:solidFill>
                <a:prstClr val="white"/>
              </a:solidFill>
              <a:latin typeface="Arial"/>
            </a:endParaRPr>
          </a:p>
        </p:txBody>
      </p:sp>
    </p:spTree>
    <p:extLst>
      <p:ext uri="{BB962C8B-B14F-4D97-AF65-F5344CB8AC3E}">
        <p14:creationId xmlns:p14="http://schemas.microsoft.com/office/powerpoint/2010/main" val="3402733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B25A-4C51-4DC6-8D0A-8AB703E3DEAB}"/>
              </a:ext>
            </a:extLst>
          </p:cNvPr>
          <p:cNvSpPr>
            <a:spLocks noGrp="1"/>
          </p:cNvSpPr>
          <p:nvPr>
            <p:ph type="title"/>
          </p:nvPr>
        </p:nvSpPr>
        <p:spPr/>
        <p:txBody>
          <a:bodyPr>
            <a:normAutofit fontScale="90000"/>
          </a:bodyPr>
          <a:lstStyle/>
          <a:p>
            <a:br>
              <a:rPr lang="en-US" sz="3600" b="1" dirty="0">
                <a:effectLst/>
                <a:latin typeface="Arial" panose="020B0604020202020204" pitchFamily="34" charset="0"/>
                <a:ea typeface="Times New Roman" panose="02020603050405020304" pitchFamily="18" charset="0"/>
                <a:cs typeface="Times New Roman" panose="02020603050405020304" pitchFamily="18" charset="0"/>
              </a:rPr>
            </a:br>
            <a:r>
              <a:rPr lang="en-US" sz="4000" dirty="0">
                <a:effectLst/>
                <a:latin typeface="Rockwell" panose="02060603020205020403" pitchFamily="18" charset="0"/>
                <a:ea typeface="Times New Roman" panose="02020603050405020304" pitchFamily="18" charset="0"/>
                <a:cs typeface="Times New Roman" panose="02020603050405020304" pitchFamily="18" charset="0"/>
              </a:rPr>
              <a:t>Withdrawal Procedures for Non-Attending Students</a:t>
            </a:r>
            <a:br>
              <a:rPr lang="en-US" sz="1800" b="1" dirty="0">
                <a:effectLst/>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BF686FE-2B83-4A37-A19F-6681DDAB1DED}"/>
              </a:ext>
            </a:extLst>
          </p:cNvPr>
          <p:cNvSpPr>
            <a:spLocks noGrp="1"/>
          </p:cNvSpPr>
          <p:nvPr>
            <p:ph idx="1"/>
          </p:nvPr>
        </p:nvSpPr>
        <p:spPr/>
        <p:txBody>
          <a:bodyPr>
            <a:normAutofit fontScale="25000" lnSpcReduction="20000"/>
          </a:bodyPr>
          <a:lstStyle/>
          <a:p>
            <a:pPr marL="0" marR="0" indent="0" algn="just">
              <a:lnSpc>
                <a:spcPts val="1355"/>
              </a:lnSpc>
              <a:spcBef>
                <a:spcPts val="0"/>
              </a:spcBef>
              <a:spcAft>
                <a:spcPts val="960"/>
              </a:spcAft>
              <a:buNone/>
            </a:pPr>
            <a:r>
              <a:rPr lang="en-US" sz="5600" dirty="0">
                <a:effectLst/>
                <a:latin typeface="Arial" panose="020B0604020202020204" pitchFamily="34" charset="0"/>
                <a:ea typeface="Times New Roman" panose="02020603050405020304" pitchFamily="18" charset="0"/>
                <a:cs typeface="Arial" panose="020B0604020202020204" pitchFamily="34" charset="0"/>
              </a:rPr>
              <a:t>The principal may only withdraw students for non-attendance after specific actions are taken and documented.  These actions must include attempting to contact the parent and/or student to suggest possible interventions or alternative placement to prevent the student from leaving school. </a:t>
            </a:r>
          </a:p>
          <a:p>
            <a:pPr marL="342900" marR="0" lvl="0" indent="-342900" algn="just">
              <a:spcBef>
                <a:spcPts val="0"/>
              </a:spcBef>
              <a:spcAft>
                <a:spcPts val="600"/>
              </a:spcAft>
              <a:buFont typeface="Symbol" panose="05050102010706020507" pitchFamily="18" charset="2"/>
              <a:buChar char=""/>
              <a:tabLst>
                <a:tab pos="457200" algn="l"/>
              </a:tabLst>
            </a:pPr>
            <a:r>
              <a:rPr lang="en-US" sz="5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general education students between six and nineteen years of age, compulsory attendance laws apply. A student should not be withdrawn for non-attendance unless school personnel can document that appropriate procedures have been followed.  For students in violation of compulsory attendance, and the student should be withdrawn using Withdrawal Code L98 – Other/Unknown.  The parent should be notified in writing of this action and informed to re-enroll the student once they regain control.   </a:t>
            </a:r>
          </a:p>
          <a:p>
            <a:pPr marL="342900" marR="0" lvl="0" indent="-342900" algn="just">
              <a:spcBef>
                <a:spcPts val="0"/>
              </a:spcBef>
              <a:spcAft>
                <a:spcPts val="600"/>
              </a:spcAft>
              <a:buFont typeface="Symbol" panose="05050102010706020507" pitchFamily="18" charset="2"/>
              <a:buChar char=""/>
              <a:tabLst>
                <a:tab pos="457200" algn="l"/>
              </a:tabLst>
            </a:pPr>
            <a:r>
              <a:rPr lang="en-US" sz="5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WITHDRAWAL CODE OF L83 – ADMINISTRATIVE WITHDRAWAL SHOULD NOT BE USED WHEN WITHDRAWING STUDENTS FOR NON-ATTENDANCE.</a:t>
            </a:r>
            <a:endParaRPr lang="en-US" sz="5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457200" algn="l"/>
              </a:tabLst>
            </a:pPr>
            <a:r>
              <a:rPr lang="en-US" sz="5600" dirty="0">
                <a:effectLst/>
                <a:latin typeface="Arial" panose="020B0604020202020204" pitchFamily="34" charset="0"/>
                <a:ea typeface="Times New Roman" panose="02020603050405020304" pitchFamily="18" charset="0"/>
                <a:cs typeface="Arial" panose="020B0604020202020204" pitchFamily="34" charset="0"/>
              </a:rPr>
              <a:t>School personnel may withdraw a student who is at least 19 years old and is voluntarily enrolled in school when he or she accumulates more than five unexcused absences in a semester. Your district may revoke the enrollment of such a student for the remainder of the school year, except that a district may not revoke enrollment on a day on which the student is physically present at school. A student who is removed from school under this provision will be considered a dropout for accountability purposes</a:t>
            </a:r>
            <a:r>
              <a:rPr lang="en-US" sz="5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5600" dirty="0">
                <a:effectLst/>
                <a:latin typeface="Arial" panose="020B0604020202020204" pitchFamily="34" charset="0"/>
                <a:ea typeface="Times New Roman" panose="02020603050405020304" pitchFamily="18" charset="0"/>
                <a:cs typeface="Arial" panose="020B0604020202020204" pitchFamily="34" charset="0"/>
              </a:rPr>
              <a:t>unless the student returns to school during the school-start window the following fall. =</a:t>
            </a:r>
            <a:endParaRPr lang="en-US" sz="56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457200" algn="l"/>
              </a:tabLst>
            </a:pPr>
            <a:r>
              <a:rPr lang="en-US" sz="5600" dirty="0">
                <a:effectLst/>
                <a:latin typeface="Arial" panose="020B0604020202020204" pitchFamily="34" charset="0"/>
                <a:ea typeface="Times New Roman" panose="02020603050405020304" pitchFamily="18" charset="0"/>
                <a:cs typeface="Arial" panose="020B0604020202020204" pitchFamily="34" charset="0"/>
              </a:rPr>
              <a:t>This authority to revoke enrollment does not override the district’s responsibility to provide a free appropriate public education to a student who is eligible for special education services.</a:t>
            </a:r>
          </a:p>
          <a:p>
            <a:pPr marL="342900" marR="0" lvl="0" indent="-342900">
              <a:spcBef>
                <a:spcPts val="600"/>
              </a:spcBef>
              <a:spcAft>
                <a:spcPts val="0"/>
              </a:spcAft>
              <a:buFont typeface="Symbol" panose="05050102010706020507" pitchFamily="18" charset="2"/>
              <a:buChar char=""/>
            </a:pPr>
            <a:r>
              <a:rPr lang="en-US" sz="5600" dirty="0">
                <a:effectLst/>
                <a:latin typeface="Arial" panose="020B0604020202020204" pitchFamily="34" charset="0"/>
                <a:ea typeface="Times New Roman" panose="02020603050405020304" pitchFamily="18" charset="0"/>
                <a:cs typeface="Arial" panose="020B0604020202020204" pitchFamily="34" charset="0"/>
              </a:rPr>
              <a:t>School personnel must </a:t>
            </a:r>
            <a:r>
              <a:rPr lang="en-US" sz="5600" b="1" dirty="0">
                <a:effectLst/>
                <a:latin typeface="Arial" panose="020B0604020202020204" pitchFamily="34" charset="0"/>
                <a:ea typeface="Times New Roman" panose="02020603050405020304" pitchFamily="18" charset="0"/>
                <a:cs typeface="Arial" panose="020B0604020202020204" pitchFamily="34" charset="0"/>
              </a:rPr>
              <a:t>not</a:t>
            </a:r>
            <a:r>
              <a:rPr lang="en-US" sz="5600" dirty="0">
                <a:effectLst/>
                <a:latin typeface="Arial" panose="020B0604020202020204" pitchFamily="34" charset="0"/>
                <a:ea typeface="Times New Roman" panose="02020603050405020304" pitchFamily="18" charset="0"/>
                <a:cs typeface="Arial" panose="020B0604020202020204" pitchFamily="34" charset="0"/>
              </a:rPr>
              <a:t> withdraw a student who is temporarily absent (for example, as a result of illness or suspension) but still a member of your district. </a:t>
            </a:r>
          </a:p>
          <a:p>
            <a:pPr>
              <a:spcBef>
                <a:spcPts val="0"/>
              </a:spcBef>
            </a:pPr>
            <a:r>
              <a:rPr lang="en-US" sz="5600" dirty="0">
                <a:effectLst/>
                <a:latin typeface="Arial" panose="020B0604020202020204" pitchFamily="34" charset="0"/>
                <a:ea typeface="Times New Roman" panose="02020603050405020304" pitchFamily="18" charset="0"/>
                <a:cs typeface="Arial" panose="020B0604020202020204" pitchFamily="34" charset="0"/>
              </a:rPr>
              <a:t>School personnel should decide the withdrawal date for a student who never officially withdrew from school, but whose whereabouts can no longer be determined, according to applicable local policies. For example, local policy may state that a student is withdrawn 10 days after he or she last attended if his or her whereabouts are unknown. Once withdrawn, a student in grades 7 through 12 must be reported as a school leaver on a 40203 Record and will possibly be considered a dropout according to Section 2 of the TSDS PEIMS </a:t>
            </a:r>
            <a:r>
              <a:rPr lang="en-US" sz="5600" i="1" dirty="0">
                <a:effectLst/>
                <a:latin typeface="Arial" panose="020B0604020202020204" pitchFamily="34" charset="0"/>
                <a:ea typeface="Times New Roman" panose="02020603050405020304" pitchFamily="18" charset="0"/>
                <a:cs typeface="Arial" panose="020B0604020202020204" pitchFamily="34" charset="0"/>
              </a:rPr>
              <a:t>Data Standards</a:t>
            </a:r>
            <a:r>
              <a:rPr lang="en-US" sz="5600" dirty="0">
                <a:effectLst/>
                <a:latin typeface="Arial" panose="020B0604020202020204" pitchFamily="34" charset="0"/>
                <a:cs typeface="Arial" panose="020B0604020202020204" pitchFamily="34" charset="0"/>
              </a:rPr>
              <a:t> </a:t>
            </a:r>
            <a:r>
              <a:rPr lang="en-US" sz="5600" dirty="0">
                <a:effectLst/>
                <a:latin typeface="Arial" panose="020B0604020202020204" pitchFamily="34" charset="0"/>
                <a:ea typeface="Times New Roman" panose="02020603050405020304" pitchFamily="18" charset="0"/>
                <a:cs typeface="Arial" panose="020B0604020202020204" pitchFamily="34" charset="0"/>
              </a:rPr>
              <a:t>TEC, </a:t>
            </a:r>
            <a:r>
              <a:rPr lang="en-US" sz="56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§25.085</a:t>
            </a:r>
            <a:r>
              <a:rPr lang="en-US" sz="5600" dirty="0">
                <a:effectLst/>
                <a:latin typeface="Arial" panose="020B0604020202020204" pitchFamily="34" charset="0"/>
                <a:ea typeface="Times New Roman" panose="02020603050405020304" pitchFamily="18" charset="0"/>
                <a:cs typeface="Arial" panose="020B0604020202020204" pitchFamily="34" charset="0"/>
              </a:rPr>
              <a:t>(e)</a:t>
            </a:r>
          </a:p>
          <a:p>
            <a:endParaRPr lang="en-US" dirty="0"/>
          </a:p>
        </p:txBody>
      </p:sp>
      <p:sp>
        <p:nvSpPr>
          <p:cNvPr id="4" name="Slide Number Placeholder 3">
            <a:extLst>
              <a:ext uri="{FF2B5EF4-FFF2-40B4-BE49-F238E27FC236}">
                <a16:creationId xmlns:a16="http://schemas.microsoft.com/office/drawing/2014/main" id="{36609A5A-9722-4F6B-8718-F1953602F1FA}"/>
              </a:ext>
            </a:extLst>
          </p:cNvPr>
          <p:cNvSpPr>
            <a:spLocks noGrp="1"/>
          </p:cNvSpPr>
          <p:nvPr>
            <p:ph type="sldNum" sz="quarter" idx="12"/>
          </p:nvPr>
        </p:nvSpPr>
        <p:spPr/>
        <p:txBody>
          <a:bodyPr/>
          <a:lstStyle/>
          <a:p>
            <a:fld id="{FD52C1F8-3BA5-F24E-8618-E52498D87186}" type="slidenum">
              <a:rPr lang="en-US" smtClean="0"/>
              <a:t>22</a:t>
            </a:fld>
            <a:endParaRPr lang="en-US" dirty="0"/>
          </a:p>
        </p:txBody>
      </p:sp>
    </p:spTree>
    <p:extLst>
      <p:ext uri="{BB962C8B-B14F-4D97-AF65-F5344CB8AC3E}">
        <p14:creationId xmlns:p14="http://schemas.microsoft.com/office/powerpoint/2010/main" val="648086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370F-3CD9-4BDC-9B7E-EF3E88365466}"/>
              </a:ext>
            </a:extLst>
          </p:cNvPr>
          <p:cNvSpPr>
            <a:spLocks noGrp="1"/>
          </p:cNvSpPr>
          <p:nvPr>
            <p:ph type="title"/>
          </p:nvPr>
        </p:nvSpPr>
        <p:spPr/>
        <p:txBody>
          <a:bodyPr>
            <a:noAutofit/>
          </a:bodyPr>
          <a:lstStyle/>
          <a:p>
            <a:pPr defTabSz="819239" fontAlgn="base">
              <a:lnSpc>
                <a:spcPct val="80000"/>
              </a:lnSpc>
              <a:spcAft>
                <a:spcPct val="0"/>
              </a:spcAft>
            </a:pPr>
            <a:r>
              <a:rPr lang="en-US" sz="3600" dirty="0">
                <a:latin typeface="Rockwell" panose="02060603020205020403" pitchFamily="18" charset="0"/>
                <a:ea typeface="ＭＳ Ｐゴシック" charset="-128"/>
              </a:rPr>
              <a:t>Attendance Updates</a:t>
            </a:r>
          </a:p>
        </p:txBody>
      </p:sp>
      <p:sp>
        <p:nvSpPr>
          <p:cNvPr id="6" name="Content Placeholder 5">
            <a:extLst>
              <a:ext uri="{FF2B5EF4-FFF2-40B4-BE49-F238E27FC236}">
                <a16:creationId xmlns:a16="http://schemas.microsoft.com/office/drawing/2014/main" id="{90545862-DEA5-4932-B6F1-1C4A69395589}"/>
              </a:ext>
            </a:extLst>
          </p:cNvPr>
          <p:cNvSpPr>
            <a:spLocks noGrp="1"/>
          </p:cNvSpPr>
          <p:nvPr>
            <p:ph idx="1"/>
          </p:nvPr>
        </p:nvSpPr>
        <p:spPr/>
        <p:txBody>
          <a:bodyPr>
            <a:normAutofit fontScale="92500" lnSpcReduction="20000"/>
          </a:bodyPr>
          <a:lstStyle/>
          <a:p>
            <a:pPr lvl="1">
              <a:buFont typeface="Wingdings" panose="05000000000000000000" pitchFamily="2" charset="2"/>
              <a:buChar char="v"/>
            </a:pPr>
            <a:r>
              <a:rPr lang="en-US" dirty="0">
                <a:solidFill>
                  <a:schemeClr val="tx1">
                    <a:lumMod val="95000"/>
                    <a:lumOff val="5000"/>
                  </a:schemeClr>
                </a:solidFill>
              </a:rPr>
              <a:t>Asynchronous Attendance - </a:t>
            </a:r>
            <a:r>
              <a:rPr lang="en-US" dirty="0">
                <a:solidFill>
                  <a:srgbClr val="222222"/>
                </a:solidFill>
                <a:latin typeface="Roboto"/>
              </a:rPr>
              <a:t>T</a:t>
            </a:r>
            <a:r>
              <a:rPr lang="en-US" b="0" i="0" dirty="0">
                <a:solidFill>
                  <a:srgbClr val="222222"/>
                </a:solidFill>
                <a:effectLst/>
                <a:latin typeface="Roboto"/>
              </a:rPr>
              <a:t>he required amount of instructional time is scheduled each day, and funding is generated when </a:t>
            </a:r>
            <a:r>
              <a:rPr lang="en-US" b="1" i="0" dirty="0">
                <a:solidFill>
                  <a:srgbClr val="222222"/>
                </a:solidFill>
                <a:effectLst/>
                <a:latin typeface="Roboto"/>
              </a:rPr>
              <a:t>attendance</a:t>
            </a:r>
            <a:r>
              <a:rPr lang="en-US" b="0" i="0" dirty="0">
                <a:solidFill>
                  <a:srgbClr val="222222"/>
                </a:solidFill>
                <a:effectLst/>
                <a:latin typeface="Roboto"/>
              </a:rPr>
              <a:t> is recorded daily at a locally selected snapshot time. </a:t>
            </a:r>
          </a:p>
          <a:p>
            <a:pPr lvl="1">
              <a:buFont typeface="Wingdings" panose="05000000000000000000" pitchFamily="2" charset="2"/>
              <a:buChar char="v"/>
            </a:pPr>
            <a:r>
              <a:rPr lang="en-US" b="0" i="0" dirty="0">
                <a:solidFill>
                  <a:srgbClr val="222222"/>
                </a:solidFill>
                <a:effectLst/>
                <a:latin typeface="Roboto"/>
              </a:rPr>
              <a:t>Remote </a:t>
            </a:r>
            <a:r>
              <a:rPr lang="en-US" b="1" i="0" dirty="0">
                <a:solidFill>
                  <a:srgbClr val="222222"/>
                </a:solidFill>
                <a:effectLst/>
                <a:latin typeface="Roboto"/>
              </a:rPr>
              <a:t>Asynchronous</a:t>
            </a:r>
            <a:r>
              <a:rPr lang="en-US" b="0" i="0" dirty="0">
                <a:solidFill>
                  <a:srgbClr val="222222"/>
                </a:solidFill>
                <a:effectLst/>
                <a:latin typeface="Roboto"/>
              </a:rPr>
              <a:t> Instruction – Instruction that does not require having the instructor and student engaged at the same time.</a:t>
            </a:r>
            <a:endParaRPr lang="en-US" dirty="0">
              <a:solidFill>
                <a:schemeClr val="tx1">
                  <a:lumMod val="95000"/>
                  <a:lumOff val="5000"/>
                </a:schemeClr>
              </a:solidFill>
            </a:endParaRPr>
          </a:p>
          <a:p>
            <a:pPr lvl="1">
              <a:buFont typeface="Wingdings" panose="05000000000000000000" pitchFamily="2" charset="2"/>
              <a:buChar char="v"/>
            </a:pPr>
            <a:r>
              <a:rPr lang="en-US" dirty="0">
                <a:solidFill>
                  <a:schemeClr val="tx1">
                    <a:lumMod val="95000"/>
                    <a:lumOff val="5000"/>
                  </a:schemeClr>
                </a:solidFill>
              </a:rPr>
              <a:t>No Optional Flexible School Day Attendance will be taken during Asynchronous Attendance </a:t>
            </a:r>
          </a:p>
          <a:p>
            <a:pPr lvl="2">
              <a:buFont typeface="Wingdings" panose="05000000000000000000" pitchFamily="2" charset="2"/>
              <a:buChar char="v"/>
            </a:pPr>
            <a:r>
              <a:rPr lang="en-US" dirty="0">
                <a:solidFill>
                  <a:schemeClr val="tx1">
                    <a:lumMod val="95000"/>
                    <a:lumOff val="5000"/>
                  </a:schemeClr>
                </a:solidFill>
              </a:rPr>
              <a:t>All campuses will follow the same guidelines during Asynchronous Attendance (i.e. – On-Time Grad Academy)</a:t>
            </a:r>
          </a:p>
          <a:p>
            <a:pPr lvl="1">
              <a:buFont typeface="Wingdings" panose="05000000000000000000" pitchFamily="2" charset="2"/>
              <a:buChar char="v"/>
            </a:pPr>
            <a:r>
              <a:rPr lang="en-US" dirty="0">
                <a:solidFill>
                  <a:schemeClr val="tx1">
                    <a:lumMod val="95000"/>
                    <a:lumOff val="5000"/>
                  </a:schemeClr>
                </a:solidFill>
              </a:rPr>
              <a:t> Campus Attendance Ambassador Team</a:t>
            </a:r>
          </a:p>
          <a:p>
            <a:pPr lvl="1">
              <a:buFont typeface="Wingdings" panose="05000000000000000000" pitchFamily="2" charset="2"/>
              <a:buChar char="v"/>
            </a:pPr>
            <a:r>
              <a:rPr lang="en-US" sz="2400" dirty="0">
                <a:solidFill>
                  <a:schemeClr val="tx1">
                    <a:lumMod val="95000"/>
                    <a:lumOff val="5000"/>
                  </a:schemeClr>
                </a:solidFill>
              </a:rPr>
              <a:t>State Reporting and Attendance Procedures Manual</a:t>
            </a:r>
          </a:p>
        </p:txBody>
      </p:sp>
      <p:sp>
        <p:nvSpPr>
          <p:cNvPr id="4" name="Slide Number Placeholder 3"/>
          <p:cNvSpPr>
            <a:spLocks noGrp="1"/>
          </p:cNvSpPr>
          <p:nvPr>
            <p:ph type="sldNum" sz="quarter" idx="12"/>
          </p:nvPr>
        </p:nvSpPr>
        <p:spPr/>
        <p:txBody>
          <a:bodyPr/>
          <a:lstStyle/>
          <a:p>
            <a:pPr defTabSz="457200">
              <a:defRPr/>
            </a:pPr>
            <a:fld id="{FD52C1F8-3BA5-F24E-8618-E52498D87186}" type="slidenum">
              <a:rPr lang="en-US">
                <a:solidFill>
                  <a:prstClr val="white"/>
                </a:solidFill>
                <a:latin typeface="Arial"/>
              </a:rPr>
              <a:pPr defTabSz="457200">
                <a:defRPr/>
              </a:pPr>
              <a:t>23</a:t>
            </a:fld>
            <a:endParaRPr lang="en-US" dirty="0">
              <a:solidFill>
                <a:prstClr val="white"/>
              </a:solidFill>
              <a:latin typeface="Arial"/>
            </a:endParaRPr>
          </a:p>
        </p:txBody>
      </p:sp>
    </p:spTree>
    <p:extLst>
      <p:ext uri="{BB962C8B-B14F-4D97-AF65-F5344CB8AC3E}">
        <p14:creationId xmlns:p14="http://schemas.microsoft.com/office/powerpoint/2010/main" val="2428242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defTabSz="819239" fontAlgn="base">
              <a:lnSpc>
                <a:spcPct val="80000"/>
              </a:lnSpc>
              <a:spcAft>
                <a:spcPct val="0"/>
              </a:spcAft>
            </a:pPr>
            <a:r>
              <a:rPr lang="en-US" sz="3600" dirty="0">
                <a:latin typeface="Rockwell" panose="02060603020205020403" pitchFamily="18" charset="0"/>
                <a:ea typeface="ＭＳ Ｐゴシック" charset="-128"/>
              </a:rPr>
              <a:t>Attendance Process – Elementary Campuses</a:t>
            </a:r>
          </a:p>
        </p:txBody>
      </p:sp>
      <p:sp>
        <p:nvSpPr>
          <p:cNvPr id="6" name="Content Placeholder 5"/>
          <p:cNvSpPr>
            <a:spLocks noGrp="1"/>
          </p:cNvSpPr>
          <p:nvPr>
            <p:ph idx="1"/>
          </p:nvPr>
        </p:nvSpPr>
        <p:spPr>
          <a:xfrm>
            <a:off x="1981200" y="1604514"/>
            <a:ext cx="8229600" cy="4597781"/>
          </a:xfrm>
        </p:spPr>
        <p:txBody>
          <a:bodyPr>
            <a:normAutofit/>
          </a:bodyPr>
          <a:lstStyle/>
          <a:p>
            <a:pPr lvl="1"/>
            <a:endParaRPr lang="en-US" dirty="0"/>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04601224-BA8D-486B-840E-881C727DBD05}"/>
              </a:ext>
            </a:extLst>
          </p:cNvPr>
          <p:cNvSpPr txBox="1"/>
          <p:nvPr/>
        </p:nvSpPr>
        <p:spPr>
          <a:xfrm>
            <a:off x="939567" y="1450457"/>
            <a:ext cx="9949343" cy="4708981"/>
          </a:xfrm>
          <a:prstGeom prst="rect">
            <a:avLst/>
          </a:prstGeom>
          <a:noFill/>
        </p:spPr>
        <p:txBody>
          <a:bodyPr wrap="square">
            <a:spAutoFit/>
          </a:bodyPr>
          <a:lstStyle/>
          <a:p>
            <a:pPr marL="457188" lvl="1" indent="0">
              <a:buNone/>
            </a:pPr>
            <a:r>
              <a:rPr lang="en-US" sz="1400" dirty="0"/>
              <a:t>By 10:00 a.m. </a:t>
            </a:r>
          </a:p>
          <a:p>
            <a:pPr marL="857227" lvl="2" indent="0">
              <a:buNone/>
            </a:pPr>
            <a:r>
              <a:rPr lang="en-US" sz="1400" dirty="0"/>
              <a:t>- Teachers will take attendance on the first day of school in PowerSchool Teacher</a:t>
            </a:r>
          </a:p>
          <a:p>
            <a:pPr lvl="2"/>
            <a:r>
              <a:rPr lang="en-US" sz="1400" dirty="0"/>
              <a:t>Students will be marked either</a:t>
            </a:r>
          </a:p>
          <a:p>
            <a:pPr lvl="3"/>
            <a:r>
              <a:rPr lang="en-US" sz="1400" dirty="0"/>
              <a:t>RA (Remote Asynchronous Present) or Absent</a:t>
            </a:r>
          </a:p>
          <a:p>
            <a:pPr lvl="3"/>
            <a:r>
              <a:rPr lang="en-US" sz="1400" dirty="0"/>
              <a:t> Students are present “RA” when…</a:t>
            </a:r>
          </a:p>
          <a:p>
            <a:pPr lvl="4"/>
            <a:r>
              <a:rPr lang="en-US" sz="1400" dirty="0"/>
              <a:t>1.	Teams: A student attends asynchronous Teams lesson or,</a:t>
            </a:r>
          </a:p>
          <a:p>
            <a:pPr lvl="4"/>
            <a:r>
              <a:rPr lang="en-US" sz="1400" dirty="0"/>
              <a:t>2.	HUB (LMS): A student engages on the HUB by…</a:t>
            </a:r>
          </a:p>
          <a:p>
            <a:pPr lvl="5"/>
            <a:r>
              <a:rPr lang="en-US" sz="1400" dirty="0"/>
              <a:t>a.	Completing an activity/ assignment in HUB or</a:t>
            </a:r>
          </a:p>
          <a:p>
            <a:pPr lvl="5"/>
            <a:r>
              <a:rPr lang="en-US" sz="1400" dirty="0"/>
              <a:t>b.	This criterion is only used when updating the previous days absences: Viewing content in the HUB (logging in for X minutes but does not complete the assignment) or,</a:t>
            </a:r>
          </a:p>
          <a:p>
            <a:pPr lvl="4"/>
            <a:r>
              <a:rPr lang="en-US" sz="1400" dirty="0"/>
              <a:t>3.	Two-Way Communication: A student engages in a conversation with a teacher of 	record or SPED resource/co-teacher (cannot be a TA).</a:t>
            </a:r>
          </a:p>
          <a:p>
            <a:pPr marL="457188" lvl="1" indent="0">
              <a:buNone/>
            </a:pPr>
            <a:r>
              <a:rPr lang="en-US" sz="1400" dirty="0"/>
              <a:t>Between 10:01 a.m. – 2:29 p.m.</a:t>
            </a:r>
          </a:p>
          <a:p>
            <a:pPr marL="1200127" lvl="2" indent="-342900">
              <a:buFontTx/>
              <a:buChar char="-"/>
            </a:pPr>
            <a:r>
              <a:rPr lang="en-US" sz="1400" dirty="0"/>
              <a:t>School Staff will call students marked absent for the current day</a:t>
            </a:r>
          </a:p>
          <a:p>
            <a:pPr marL="457188" lvl="1" indent="0">
              <a:buNone/>
            </a:pPr>
            <a:r>
              <a:rPr lang="en-US" sz="1400" dirty="0"/>
              <a:t>By 2:30 p.m. </a:t>
            </a:r>
          </a:p>
          <a:p>
            <a:pPr marL="1142977" lvl="2" indent="-285750">
              <a:buFontTx/>
              <a:buChar char="-"/>
            </a:pPr>
            <a:r>
              <a:rPr lang="en-US" sz="1400" dirty="0"/>
              <a:t>Update ADA attendance for Students who engaged following Morning Attendance Deadline</a:t>
            </a:r>
          </a:p>
          <a:p>
            <a:pPr marL="1142977" lvl="2" indent="-285750">
              <a:buFontTx/>
              <a:buChar char="-"/>
            </a:pPr>
            <a:r>
              <a:rPr lang="en-US" sz="1400" dirty="0"/>
              <a:t>Update ADA attendance for Students who engaged following previous Afternoon Attendance Deadline </a:t>
            </a:r>
          </a:p>
          <a:p>
            <a:pPr marL="457188" lvl="1" indent="0">
              <a:buNone/>
            </a:pPr>
            <a:r>
              <a:rPr lang="en-US" sz="1400" dirty="0"/>
              <a:t>6:00 p.m.</a:t>
            </a:r>
          </a:p>
          <a:p>
            <a:pPr marL="1142977" lvl="2" indent="-285750">
              <a:buFontTx/>
              <a:buChar char="-"/>
            </a:pPr>
            <a:r>
              <a:rPr lang="en-US" sz="1400" dirty="0"/>
              <a:t>Automated call out reminder for all students who were marked absent in their homeroom period at </a:t>
            </a:r>
            <a:r>
              <a:rPr lang="en-US" sz="1400" b="1" dirty="0"/>
              <a:t>Afternoon Attendance Deadline</a:t>
            </a:r>
            <a:r>
              <a:rPr lang="en-US" sz="1400" dirty="0"/>
              <a:t> to complete assignments for attendance purposes.</a:t>
            </a:r>
          </a:p>
          <a:p>
            <a:pPr marL="57147" indent="0" algn="ctr">
              <a:buNone/>
            </a:pPr>
            <a:r>
              <a:rPr lang="en-US" sz="2000" dirty="0">
                <a:solidFill>
                  <a:srgbClr val="FF0000"/>
                </a:solidFill>
              </a:rPr>
              <a:t>No Shows </a:t>
            </a:r>
            <a:r>
              <a:rPr lang="en-US" sz="2000" b="1" u="sng" dirty="0">
                <a:solidFill>
                  <a:srgbClr val="FF0000"/>
                </a:solidFill>
              </a:rPr>
              <a:t>will not </a:t>
            </a:r>
            <a:r>
              <a:rPr lang="en-US" sz="2000" dirty="0">
                <a:solidFill>
                  <a:srgbClr val="FF0000"/>
                </a:solidFill>
              </a:rPr>
              <a:t>be posted until Friday, September 11, 2020</a:t>
            </a:r>
          </a:p>
        </p:txBody>
      </p:sp>
    </p:spTree>
    <p:extLst>
      <p:ext uri="{BB962C8B-B14F-4D97-AF65-F5344CB8AC3E}">
        <p14:creationId xmlns:p14="http://schemas.microsoft.com/office/powerpoint/2010/main" val="918788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defTabSz="819239" fontAlgn="base">
              <a:lnSpc>
                <a:spcPct val="80000"/>
              </a:lnSpc>
              <a:spcAft>
                <a:spcPct val="0"/>
              </a:spcAft>
            </a:pPr>
            <a:r>
              <a:rPr lang="en-US" sz="3600" dirty="0">
                <a:latin typeface="Rockwell" panose="02060603020205020403" pitchFamily="18" charset="0"/>
                <a:ea typeface="ＭＳ Ｐゴシック" charset="-128"/>
              </a:rPr>
              <a:t>Six Weeks Verification of Data </a:t>
            </a:r>
          </a:p>
        </p:txBody>
      </p:sp>
      <p:sp>
        <p:nvSpPr>
          <p:cNvPr id="6" name="Content Placeholder 5"/>
          <p:cNvSpPr>
            <a:spLocks noGrp="1"/>
          </p:cNvSpPr>
          <p:nvPr>
            <p:ph idx="1"/>
          </p:nvPr>
        </p:nvSpPr>
        <p:spPr>
          <a:xfrm>
            <a:off x="1981200" y="1604514"/>
            <a:ext cx="8229600" cy="4597781"/>
          </a:xfrm>
        </p:spPr>
        <p:txBody>
          <a:bodyPr>
            <a:normAutofit/>
          </a:bodyPr>
          <a:lstStyle/>
          <a:p>
            <a:pPr lvl="1"/>
            <a:endParaRPr lang="en-US" dirty="0"/>
          </a:p>
          <a:p>
            <a:pPr lvl="1"/>
            <a:endParaRPr lang="en-US" dirty="0"/>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25</a:t>
            </a:fld>
            <a:endParaRPr lang="en-US" dirty="0">
              <a:solidFill>
                <a:prstClr val="white"/>
              </a:solidFill>
              <a:latin typeface="Arial"/>
            </a:endParaRPr>
          </a:p>
        </p:txBody>
      </p:sp>
      <p:pic>
        <p:nvPicPr>
          <p:cNvPr id="7" name="Content Placeholder 7">
            <a:extLst>
              <a:ext uri="{FF2B5EF4-FFF2-40B4-BE49-F238E27FC236}">
                <a16:creationId xmlns:a16="http://schemas.microsoft.com/office/drawing/2014/main" id="{763EA5DA-0188-42C9-ABE4-95C68B625AEE}"/>
              </a:ext>
            </a:extLst>
          </p:cNvPr>
          <p:cNvPicPr>
            <a:picLocks/>
          </p:cNvPicPr>
          <p:nvPr/>
        </p:nvPicPr>
        <p:blipFill>
          <a:blip r:embed="rId2"/>
          <a:stretch>
            <a:fillRect/>
          </a:stretch>
        </p:blipFill>
        <p:spPr>
          <a:xfrm>
            <a:off x="1601181" y="1466773"/>
            <a:ext cx="8229600" cy="2460976"/>
          </a:xfrm>
          <a:prstGeom prst="rect">
            <a:avLst/>
          </a:prstGeom>
        </p:spPr>
      </p:pic>
      <p:sp>
        <p:nvSpPr>
          <p:cNvPr id="2" name="TextBox 1">
            <a:extLst>
              <a:ext uri="{FF2B5EF4-FFF2-40B4-BE49-F238E27FC236}">
                <a16:creationId xmlns:a16="http://schemas.microsoft.com/office/drawing/2014/main" id="{0060160F-901A-4343-9885-E7B72AD886C3}"/>
              </a:ext>
            </a:extLst>
          </p:cNvPr>
          <p:cNvSpPr txBox="1"/>
          <p:nvPr/>
        </p:nvSpPr>
        <p:spPr>
          <a:xfrm>
            <a:off x="150828" y="4081806"/>
            <a:ext cx="11717517" cy="1754326"/>
          </a:xfrm>
          <a:prstGeom prst="rect">
            <a:avLst/>
          </a:prstGeom>
          <a:noFill/>
        </p:spPr>
        <p:txBody>
          <a:bodyPr wrap="square" rtlCol="0">
            <a:spAutoFit/>
          </a:bodyPr>
          <a:lstStyle/>
          <a:p>
            <a:r>
              <a:rPr lang="en-US" dirty="0"/>
              <a:t>Campuses will be required to generate the Student Detail Report and Special Populations Detail Report for that cycle, each special populations coordinator will be responsible for their program verification by ensure all students are coded appropriately for that cycle.</a:t>
            </a:r>
          </a:p>
          <a:p>
            <a:endParaRPr lang="en-US" dirty="0"/>
          </a:p>
          <a:p>
            <a:r>
              <a:rPr lang="en-US" dirty="0"/>
              <a:t>Campuses will be responsible for ensuring </a:t>
            </a:r>
            <a:r>
              <a:rPr lang="en-US" dirty="0" err="1"/>
              <a:t>Certica</a:t>
            </a:r>
            <a:r>
              <a:rPr lang="en-US" dirty="0"/>
              <a:t> Data Errors are resolved during the reconciliation period for that cycle, once errors are corrected campuses will run the Campus Summary Report based on the date above.</a:t>
            </a:r>
          </a:p>
        </p:txBody>
      </p:sp>
    </p:spTree>
    <p:extLst>
      <p:ext uri="{BB962C8B-B14F-4D97-AF65-F5344CB8AC3E}">
        <p14:creationId xmlns:p14="http://schemas.microsoft.com/office/powerpoint/2010/main" val="3829242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C8EC9-6581-4A69-9656-B8624C01467D}"/>
              </a:ext>
            </a:extLst>
          </p:cNvPr>
          <p:cNvSpPr>
            <a:spLocks noGrp="1"/>
          </p:cNvSpPr>
          <p:nvPr>
            <p:ph type="title"/>
          </p:nvPr>
        </p:nvSpPr>
        <p:spPr/>
        <p:txBody>
          <a:bodyPr>
            <a:normAutofit/>
          </a:bodyPr>
          <a:lstStyle/>
          <a:p>
            <a:r>
              <a:rPr lang="en-US" sz="3600" dirty="0">
                <a:solidFill>
                  <a:schemeClr val="accent3">
                    <a:lumMod val="75000"/>
                  </a:schemeClr>
                </a:solidFill>
              </a:rPr>
              <a:t>Timelines</a:t>
            </a:r>
          </a:p>
        </p:txBody>
      </p:sp>
      <p:sp>
        <p:nvSpPr>
          <p:cNvPr id="3" name="Content Placeholder 2">
            <a:extLst>
              <a:ext uri="{FF2B5EF4-FFF2-40B4-BE49-F238E27FC236}">
                <a16:creationId xmlns:a16="http://schemas.microsoft.com/office/drawing/2014/main" id="{45F86253-4C27-48FE-825D-DEFC1DCA1BA6}"/>
              </a:ext>
            </a:extLst>
          </p:cNvPr>
          <p:cNvSpPr>
            <a:spLocks noGrp="1"/>
          </p:cNvSpPr>
          <p:nvPr>
            <p:ph idx="1"/>
          </p:nvPr>
        </p:nvSpPr>
        <p:spPr>
          <a:xfrm>
            <a:off x="944380" y="1801736"/>
            <a:ext cx="9518754" cy="4157662"/>
          </a:xfrm>
        </p:spPr>
        <p:txBody>
          <a:bodyPr>
            <a:normAutofit/>
          </a:bodyPr>
          <a:lstStyle/>
          <a:p>
            <a:r>
              <a:rPr lang="en-US" sz="2400" dirty="0">
                <a:latin typeface="Calibri" panose="020F0502020204030204" pitchFamily="34" charset="0"/>
                <a:cs typeface="Calibri" panose="020F0502020204030204" pitchFamily="34" charset="0"/>
              </a:rPr>
              <a:t>FSC Department has established timelines for all data related to student information and will disseminate these timelines to the schools at the beginning of the school year. </a:t>
            </a:r>
          </a:p>
          <a:p>
            <a:r>
              <a:rPr lang="en-US" sz="2400" dirty="0">
                <a:latin typeface="Calibri" panose="020F0502020204030204" pitchFamily="34" charset="0"/>
                <a:cs typeface="Calibri" panose="020F0502020204030204" pitchFamily="34" charset="0"/>
              </a:rPr>
              <a:t>The department has developed a system to verify (see-data verification process) the completed tasks. </a:t>
            </a:r>
          </a:p>
          <a:p>
            <a:r>
              <a:rPr lang="en-US" sz="2400" dirty="0">
                <a:latin typeface="Calibri" panose="020F0502020204030204" pitchFamily="34" charset="0"/>
                <a:cs typeface="Calibri" panose="020F0502020204030204" pitchFamily="34" charset="0"/>
              </a:rPr>
              <a:t>Timelines reflect dates and deadlines for each step of the data management process. Ultimately, schools are responsible for the delivery of student data on the specified due dates.</a:t>
            </a:r>
          </a:p>
        </p:txBody>
      </p:sp>
      <p:sp>
        <p:nvSpPr>
          <p:cNvPr id="4" name="Slide Number Placeholder 3">
            <a:extLst>
              <a:ext uri="{FF2B5EF4-FFF2-40B4-BE49-F238E27FC236}">
                <a16:creationId xmlns:a16="http://schemas.microsoft.com/office/drawing/2014/main" id="{16A5D545-1EF4-4C9B-A411-B45545A130C3}"/>
              </a:ext>
            </a:extLst>
          </p:cNvPr>
          <p:cNvSpPr>
            <a:spLocks noGrp="1"/>
          </p:cNvSpPr>
          <p:nvPr>
            <p:ph type="sldNum" sz="quarter" idx="12"/>
          </p:nvPr>
        </p:nvSpPr>
        <p:spPr/>
        <p:txBody>
          <a:bodyPr/>
          <a:lstStyle/>
          <a:p>
            <a:fld id="{FD52C1F8-3BA5-F24E-8618-E52498D87186}" type="slidenum">
              <a:rPr lang="en-US" smtClean="0"/>
              <a:t>26</a:t>
            </a:fld>
            <a:endParaRPr lang="en-US" dirty="0"/>
          </a:p>
        </p:txBody>
      </p:sp>
    </p:spTree>
    <p:extLst>
      <p:ext uri="{BB962C8B-B14F-4D97-AF65-F5344CB8AC3E}">
        <p14:creationId xmlns:p14="http://schemas.microsoft.com/office/powerpoint/2010/main" val="1979547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sz="3600" dirty="0">
                <a:solidFill>
                  <a:schemeClr val="accent3">
                    <a:lumMod val="75000"/>
                  </a:schemeClr>
                </a:solidFill>
              </a:rPr>
              <a:t>TSDS Collection Due Dates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838325" y="1664086"/>
            <a:ext cx="8515350" cy="4415847"/>
          </a:xfrm>
        </p:spPr>
        <p:txBody>
          <a:bodyPr vert="horz" lIns="91440" tIns="45720" rIns="91440" bIns="45720" rtlCol="0" anchor="t">
            <a:normAutofit fontScale="92500" lnSpcReduction="20000"/>
          </a:bodyPr>
          <a:lstStyle/>
          <a:p>
            <a:pPr marL="777240" lvl="1" indent="-457200">
              <a:spcAft>
                <a:spcPts val="600"/>
              </a:spcAft>
              <a:buFont typeface="Wingdings" panose="05000000000000000000" pitchFamily="2" charset="2"/>
              <a:buChar char="§"/>
            </a:pPr>
            <a:r>
              <a:rPr lang="en-US" dirty="0">
                <a:solidFill>
                  <a:schemeClr val="tx1"/>
                </a:solidFill>
                <a:latin typeface="+mn-lt"/>
              </a:rPr>
              <a:t>Class Roster Fall submission 			10/15/2020</a:t>
            </a:r>
          </a:p>
          <a:p>
            <a:pPr marL="777240" lvl="1" indent="-457200">
              <a:spcAft>
                <a:spcPts val="600"/>
              </a:spcAft>
              <a:buFont typeface="Wingdings" panose="05000000000000000000" pitchFamily="2" charset="2"/>
              <a:buChar char="§"/>
            </a:pPr>
            <a:r>
              <a:rPr lang="en-US" dirty="0">
                <a:solidFill>
                  <a:schemeClr val="tx1"/>
                </a:solidFill>
              </a:rPr>
              <a:t>Charter School Waitlist submission		10/30/2020</a:t>
            </a:r>
          </a:p>
          <a:p>
            <a:pPr marL="777240" lvl="1" indent="-457200">
              <a:spcAft>
                <a:spcPts val="600"/>
              </a:spcAft>
              <a:buFont typeface="Wingdings" panose="05000000000000000000" pitchFamily="2" charset="2"/>
              <a:buChar char="§"/>
            </a:pPr>
            <a:r>
              <a:rPr lang="en-US" dirty="0">
                <a:solidFill>
                  <a:schemeClr val="tx1"/>
                </a:solidFill>
                <a:latin typeface="+mn-lt"/>
              </a:rPr>
              <a:t>PEIMS Fall 1st submission				12/03/2020</a:t>
            </a:r>
          </a:p>
          <a:p>
            <a:pPr marL="777240" lvl="1" indent="-457200">
              <a:spcAft>
                <a:spcPts val="600"/>
              </a:spcAft>
              <a:buFont typeface="Wingdings" panose="05000000000000000000" pitchFamily="2" charset="2"/>
              <a:buChar char="§"/>
            </a:pPr>
            <a:r>
              <a:rPr lang="en-US" dirty="0">
                <a:solidFill>
                  <a:schemeClr val="tx1"/>
                </a:solidFill>
                <a:latin typeface="+mn-lt"/>
              </a:rPr>
              <a:t>PEIMS Fall resubmission					01/14/2021</a:t>
            </a:r>
          </a:p>
          <a:p>
            <a:pPr marL="777240" lvl="1" indent="-457200">
              <a:spcAft>
                <a:spcPts val="600"/>
              </a:spcAft>
              <a:buFont typeface="Wingdings" panose="05000000000000000000" pitchFamily="2" charset="2"/>
              <a:buChar char="§"/>
            </a:pPr>
            <a:r>
              <a:rPr lang="en-US" dirty="0">
                <a:solidFill>
                  <a:schemeClr val="tx1"/>
                </a:solidFill>
                <a:latin typeface="+mn-lt"/>
              </a:rPr>
              <a:t>PEIMS Midyear 1st submission			01/28/2021</a:t>
            </a:r>
          </a:p>
          <a:p>
            <a:pPr marL="777240" lvl="1" indent="-457200">
              <a:spcAft>
                <a:spcPts val="600"/>
              </a:spcAft>
              <a:buFont typeface="Wingdings" panose="05000000000000000000" pitchFamily="2" charset="2"/>
              <a:buChar char="§"/>
            </a:pPr>
            <a:r>
              <a:rPr lang="en-US" dirty="0">
                <a:solidFill>
                  <a:schemeClr val="tx1"/>
                </a:solidFill>
                <a:latin typeface="+mn-lt"/>
              </a:rPr>
              <a:t>ECDS Kindergarten submission			01/28/2021</a:t>
            </a:r>
          </a:p>
          <a:p>
            <a:pPr marL="777240" lvl="1" indent="-457200">
              <a:spcAft>
                <a:spcPts val="600"/>
              </a:spcAft>
              <a:buFont typeface="Wingdings" panose="05000000000000000000" pitchFamily="2" charset="2"/>
              <a:buChar char="§"/>
            </a:pPr>
            <a:r>
              <a:rPr lang="en-US" dirty="0">
                <a:solidFill>
                  <a:schemeClr val="tx1"/>
                </a:solidFill>
                <a:latin typeface="+mn-lt"/>
              </a:rPr>
              <a:t>PEIMS Midyear resubmission			02/11/2021</a:t>
            </a:r>
          </a:p>
          <a:p>
            <a:pPr marL="777240" lvl="1" indent="-457200">
              <a:spcAft>
                <a:spcPts val="600"/>
              </a:spcAft>
              <a:buFont typeface="Wingdings" panose="05000000000000000000" pitchFamily="2" charset="2"/>
              <a:buChar char="§"/>
            </a:pPr>
            <a:r>
              <a:rPr lang="en-US" dirty="0">
                <a:solidFill>
                  <a:schemeClr val="tx1"/>
                </a:solidFill>
                <a:latin typeface="+mn-lt"/>
              </a:rPr>
              <a:t>SPPI-14 submission			           	02/18/2021</a:t>
            </a:r>
          </a:p>
          <a:p>
            <a:pPr marL="777240" lvl="1" indent="-457200">
              <a:spcAft>
                <a:spcPts val="600"/>
              </a:spcAft>
              <a:buFont typeface="Wingdings" panose="05000000000000000000" pitchFamily="2" charset="2"/>
              <a:buChar char="§"/>
            </a:pPr>
            <a:r>
              <a:rPr lang="en-US" dirty="0">
                <a:solidFill>
                  <a:schemeClr val="tx1"/>
                </a:solidFill>
                <a:latin typeface="+mn-lt"/>
              </a:rPr>
              <a:t>Class Roster Winter submission			03/18/2021</a:t>
            </a:r>
          </a:p>
          <a:p>
            <a:pPr marL="320040" lvl="1" indent="0">
              <a:spcAft>
                <a:spcPts val="600"/>
              </a:spcAft>
              <a:buNone/>
            </a:pPr>
            <a:endParaRPr lang="en-US" dirty="0">
              <a:latin typeface="+mn-lt"/>
            </a:endParaRPr>
          </a:p>
        </p:txBody>
      </p:sp>
    </p:spTree>
    <p:extLst>
      <p:ext uri="{BB962C8B-B14F-4D97-AF65-F5344CB8AC3E}">
        <p14:creationId xmlns:p14="http://schemas.microsoft.com/office/powerpoint/2010/main" val="3735210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r>
              <a:rPr lang="en-US" sz="3600" dirty="0">
                <a:solidFill>
                  <a:schemeClr val="accent3">
                    <a:lumMod val="75000"/>
                  </a:schemeClr>
                </a:solidFill>
              </a:rPr>
              <a:t>TSDS Collection Due Dates </a:t>
            </a:r>
            <a:r>
              <a:rPr lang="en-US" sz="1800" dirty="0">
                <a:solidFill>
                  <a:schemeClr val="accent3">
                    <a:lumMod val="75000"/>
                  </a:schemeClr>
                </a:solidFill>
              </a:rPr>
              <a:t>(Continued)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28</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838325" y="1783830"/>
            <a:ext cx="8515350" cy="4441478"/>
          </a:xfrm>
        </p:spPr>
        <p:txBody>
          <a:bodyPr vert="horz" lIns="91440" tIns="45720" rIns="91440" bIns="45720" rtlCol="0" anchor="t">
            <a:noAutofit/>
          </a:bodyPr>
          <a:lstStyle/>
          <a:p>
            <a:pPr marL="777240" lvl="1" indent="-457200">
              <a:spcAft>
                <a:spcPts val="600"/>
              </a:spcAft>
              <a:buFont typeface="Wingdings" panose="05000000000000000000" pitchFamily="2" charset="2"/>
              <a:buChar char="§"/>
            </a:pPr>
            <a:r>
              <a:rPr lang="en-US" sz="2000" dirty="0">
                <a:solidFill>
                  <a:schemeClr val="tx1"/>
                </a:solidFill>
              </a:rPr>
              <a:t>PEIMS Summer 1st submission 				06/17/2021</a:t>
            </a:r>
          </a:p>
          <a:p>
            <a:pPr marL="777240" lvl="1" indent="-457200">
              <a:spcAft>
                <a:spcPts val="600"/>
              </a:spcAft>
              <a:buFont typeface="Wingdings" panose="05000000000000000000" pitchFamily="2" charset="2"/>
              <a:buChar char="§"/>
            </a:pPr>
            <a:r>
              <a:rPr lang="en-US" sz="2000" dirty="0">
                <a:solidFill>
                  <a:schemeClr val="tx1"/>
                </a:solidFill>
              </a:rPr>
              <a:t>ECDS Prekindergarten submission			06/17/2021</a:t>
            </a:r>
          </a:p>
          <a:p>
            <a:pPr marL="777240" lvl="1" indent="-457200">
              <a:spcAft>
                <a:spcPts val="600"/>
              </a:spcAft>
              <a:buFont typeface="Wingdings" panose="05000000000000000000" pitchFamily="2" charset="2"/>
              <a:buChar char="§"/>
            </a:pPr>
            <a:r>
              <a:rPr lang="en-US" sz="2000" dirty="0">
                <a:solidFill>
                  <a:schemeClr val="tx1"/>
                </a:solidFill>
              </a:rPr>
              <a:t>ECDS Private Prekindergarten submission	06/17/2021 	</a:t>
            </a:r>
          </a:p>
          <a:p>
            <a:pPr marL="777240" lvl="1" indent="-457200">
              <a:spcAft>
                <a:spcPts val="600"/>
              </a:spcAft>
              <a:buFont typeface="Wingdings" panose="05000000000000000000" pitchFamily="2" charset="2"/>
              <a:buChar char="§"/>
            </a:pPr>
            <a:r>
              <a:rPr lang="en-US" sz="2000" dirty="0">
                <a:solidFill>
                  <a:schemeClr val="tx1"/>
                </a:solidFill>
              </a:rPr>
              <a:t>Special Education Language Acquisition		06/24/2021</a:t>
            </a:r>
          </a:p>
          <a:p>
            <a:pPr marL="777240" lvl="1" indent="-457200">
              <a:spcAft>
                <a:spcPts val="600"/>
              </a:spcAft>
              <a:buFont typeface="Wingdings" panose="05000000000000000000" pitchFamily="2" charset="2"/>
              <a:buChar char="§"/>
            </a:pPr>
            <a:r>
              <a:rPr lang="en-US" sz="2000" dirty="0">
                <a:solidFill>
                  <a:schemeClr val="tx1"/>
                </a:solidFill>
              </a:rPr>
              <a:t>PEIMS Summer resubmission		           	07/15/2021</a:t>
            </a:r>
          </a:p>
          <a:p>
            <a:pPr marL="777240" lvl="1" indent="-457200">
              <a:spcAft>
                <a:spcPts val="600"/>
              </a:spcAft>
              <a:buFont typeface="Wingdings" panose="05000000000000000000" pitchFamily="2" charset="2"/>
              <a:buChar char="§"/>
            </a:pPr>
            <a:r>
              <a:rPr lang="en-US" sz="2000" dirty="0">
                <a:solidFill>
                  <a:schemeClr val="tx1"/>
                </a:solidFill>
              </a:rPr>
              <a:t>RF Tracker submission			           		07/29/2021</a:t>
            </a:r>
          </a:p>
          <a:p>
            <a:pPr marL="777240" lvl="1" indent="-457200">
              <a:spcAft>
                <a:spcPts val="600"/>
              </a:spcAft>
              <a:buFont typeface="Wingdings" panose="05000000000000000000" pitchFamily="2" charset="2"/>
              <a:buChar char="§"/>
            </a:pPr>
            <a:r>
              <a:rPr lang="en-US" sz="2000" dirty="0">
                <a:solidFill>
                  <a:schemeClr val="tx1"/>
                </a:solidFill>
              </a:rPr>
              <a:t>PEIMS Summer year-round LEAs				08/12/2021</a:t>
            </a:r>
          </a:p>
          <a:p>
            <a:pPr marL="777240" lvl="1" indent="-457200">
              <a:spcAft>
                <a:spcPts val="600"/>
              </a:spcAft>
              <a:buFont typeface="Wingdings" panose="05000000000000000000" pitchFamily="2" charset="2"/>
              <a:buChar char="§"/>
            </a:pPr>
            <a:r>
              <a:rPr lang="en-US" sz="2000" dirty="0">
                <a:solidFill>
                  <a:schemeClr val="tx1"/>
                </a:solidFill>
              </a:rPr>
              <a:t>PEIMS Extended Year 1st submission		08/26/2021</a:t>
            </a:r>
          </a:p>
          <a:p>
            <a:pPr marL="777240" lvl="1" indent="-457200">
              <a:spcAft>
                <a:spcPts val="600"/>
              </a:spcAft>
              <a:buFont typeface="Wingdings" panose="05000000000000000000" pitchFamily="2" charset="2"/>
              <a:buChar char="§"/>
            </a:pPr>
            <a:r>
              <a:rPr lang="en-US" sz="2000" dirty="0">
                <a:solidFill>
                  <a:schemeClr val="tx1"/>
                </a:solidFill>
              </a:rPr>
              <a:t>PEIMS Extended Year resubmission			09/16/2021</a:t>
            </a:r>
          </a:p>
        </p:txBody>
      </p:sp>
    </p:spTree>
    <p:extLst>
      <p:ext uri="{BB962C8B-B14F-4D97-AF65-F5344CB8AC3E}">
        <p14:creationId xmlns:p14="http://schemas.microsoft.com/office/powerpoint/2010/main" val="1451704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E7B6-C203-473F-9247-D679DEC02536}"/>
              </a:ext>
            </a:extLst>
          </p:cNvPr>
          <p:cNvSpPr>
            <a:spLocks noGrp="1"/>
          </p:cNvSpPr>
          <p:nvPr>
            <p:ph type="title"/>
          </p:nvPr>
        </p:nvSpPr>
        <p:spPr/>
        <p:txBody>
          <a:bodyPr>
            <a:normAutofit/>
          </a:bodyPr>
          <a:lstStyle/>
          <a:p>
            <a:r>
              <a:rPr lang="en-US" sz="3600" dirty="0">
                <a:solidFill>
                  <a:schemeClr val="accent3">
                    <a:lumMod val="75000"/>
                  </a:schemeClr>
                </a:solidFill>
              </a:rPr>
              <a:t>Certify Scorecards</a:t>
            </a:r>
          </a:p>
        </p:txBody>
      </p:sp>
      <p:sp>
        <p:nvSpPr>
          <p:cNvPr id="4" name="Slide Number Placeholder 3">
            <a:extLst>
              <a:ext uri="{FF2B5EF4-FFF2-40B4-BE49-F238E27FC236}">
                <a16:creationId xmlns:a16="http://schemas.microsoft.com/office/drawing/2014/main" id="{8A47B90A-BF9C-4916-A619-91D42AA801F9}"/>
              </a:ext>
            </a:extLst>
          </p:cNvPr>
          <p:cNvSpPr>
            <a:spLocks noGrp="1"/>
          </p:cNvSpPr>
          <p:nvPr>
            <p:ph type="sldNum" sz="quarter" idx="12"/>
          </p:nvPr>
        </p:nvSpPr>
        <p:spPr/>
        <p:txBody>
          <a:bodyPr/>
          <a:lstStyle/>
          <a:p>
            <a:fld id="{FD52C1F8-3BA5-F24E-8618-E52498D87186}" type="slidenum">
              <a:rPr lang="en-US" smtClean="0"/>
              <a:t>29</a:t>
            </a:fld>
            <a:endParaRPr lang="en-US" dirty="0"/>
          </a:p>
        </p:txBody>
      </p:sp>
      <p:sp>
        <p:nvSpPr>
          <p:cNvPr id="5" name="Rectangle 4">
            <a:extLst>
              <a:ext uri="{FF2B5EF4-FFF2-40B4-BE49-F238E27FC236}">
                <a16:creationId xmlns:a16="http://schemas.microsoft.com/office/drawing/2014/main" id="{8C0524CB-E86A-45BD-80A1-D9CA1D658083}"/>
              </a:ext>
            </a:extLst>
          </p:cNvPr>
          <p:cNvSpPr/>
          <p:nvPr/>
        </p:nvSpPr>
        <p:spPr>
          <a:xfrm>
            <a:off x="2056152" y="1596676"/>
            <a:ext cx="7802379" cy="4401205"/>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Certify allows for a flexible and varied collection of data validations, called “rules.” The rules can include business rule validations, checks for data consistency and accuracy, and alerts to ensure compliance with state or district policies. </a:t>
            </a:r>
          </a:p>
          <a:p>
            <a:endParaRPr lang="en-US" sz="20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Training available at</a:t>
            </a:r>
            <a:r>
              <a:rPr lang="en-US"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https://certicasolutions.com/certify-training.html</a:t>
            </a:r>
            <a:r>
              <a:rPr lang="en-US" sz="2000" dirty="0">
                <a:latin typeface="Calibri" panose="020F0502020204030204" pitchFamily="34" charset="0"/>
                <a:cs typeface="Calibri" panose="020F0502020204030204" pitchFamily="34" charset="0"/>
              </a:rPr>
              <a:t>.</a:t>
            </a:r>
          </a:p>
          <a:p>
            <a:pPr lvl="1"/>
            <a:endParaRPr lang="en-US" sz="2000" b="1"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Available Scorecards: </a:t>
            </a:r>
          </a:p>
          <a:p>
            <a:pPr marL="1257300" lvl="2"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FHSP Scorecard (high schools only), </a:t>
            </a:r>
          </a:p>
          <a:p>
            <a:pPr marL="1257300" lvl="2"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LEP Scorecard, </a:t>
            </a:r>
          </a:p>
          <a:p>
            <a:pPr marL="1257300" lvl="2"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Student Behavior/Discipline Scorecard, </a:t>
            </a:r>
          </a:p>
          <a:p>
            <a:pPr marL="1257300" lvl="2"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Student Information Scorecard, and </a:t>
            </a:r>
          </a:p>
          <a:p>
            <a:pPr marL="1257300" lvl="2"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TSDS PEIMS Scorecards</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4131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972800" cy="1143000"/>
          </a:xfrm>
        </p:spPr>
        <p:txBody>
          <a:bodyPr anchor="ctr">
            <a:normAutofit/>
          </a:bodyPr>
          <a:lstStyle/>
          <a:p>
            <a:pPr marL="0" indent="0">
              <a:lnSpc>
                <a:spcPct val="90000"/>
              </a:lnSpc>
              <a:buNone/>
            </a:pPr>
            <a:r>
              <a:rPr lang="en-US" sz="3600" dirty="0"/>
              <a:t>Agenda:</a:t>
            </a:r>
          </a:p>
        </p:txBody>
      </p:sp>
      <p:sp>
        <p:nvSpPr>
          <p:cNvPr id="6" name="Content Placeholder 5"/>
          <p:cNvSpPr>
            <a:spLocks noGrp="1"/>
          </p:cNvSpPr>
          <p:nvPr>
            <p:ph sz="half" idx="1"/>
          </p:nvPr>
        </p:nvSpPr>
        <p:spPr>
          <a:xfrm>
            <a:off x="609600" y="1600202"/>
            <a:ext cx="5384800" cy="4525963"/>
          </a:xfrm>
        </p:spPr>
        <p:txBody>
          <a:bodyPr>
            <a:normAutofit fontScale="92500" lnSpcReduction="10000"/>
          </a:bodyPr>
          <a:lstStyle/>
          <a:p>
            <a:pPr lvl="1">
              <a:lnSpc>
                <a:spcPct val="90000"/>
              </a:lnSpc>
              <a:spcBef>
                <a:spcPts val="0"/>
              </a:spcBef>
              <a:buFont typeface="Wingdings" panose="05000000000000000000" pitchFamily="2" charset="2"/>
              <a:buChar char="q"/>
            </a:pPr>
            <a:endParaRPr lang="en-US" sz="2200" dirty="0">
              <a:effectLst/>
            </a:endParaRPr>
          </a:p>
          <a:p>
            <a:pPr marL="1035050" lvl="1" indent="-577850">
              <a:lnSpc>
                <a:spcPct val="90000"/>
              </a:lnSpc>
              <a:spcBef>
                <a:spcPts val="0"/>
              </a:spcBef>
              <a:buFont typeface="Wingdings" panose="05000000000000000000" pitchFamily="2" charset="2"/>
              <a:buChar char="q"/>
            </a:pPr>
            <a:r>
              <a:rPr lang="en-US" sz="2200" dirty="0">
                <a:effectLst/>
              </a:rPr>
              <a:t>Complianc</a:t>
            </a:r>
            <a:r>
              <a:rPr lang="en-US" sz="2200" dirty="0"/>
              <a:t>e Monitoring Team</a:t>
            </a:r>
          </a:p>
          <a:p>
            <a:pPr marL="1035050" lvl="1" indent="-577850">
              <a:lnSpc>
                <a:spcPct val="90000"/>
              </a:lnSpc>
              <a:spcBef>
                <a:spcPts val="0"/>
              </a:spcBef>
              <a:buNone/>
            </a:pPr>
            <a:endParaRPr lang="en-US" sz="2200" dirty="0">
              <a:effectLst/>
            </a:endParaRPr>
          </a:p>
          <a:p>
            <a:pPr marL="1035050" lvl="1" indent="-577850">
              <a:lnSpc>
                <a:spcPct val="90000"/>
              </a:lnSpc>
              <a:spcBef>
                <a:spcPts val="0"/>
              </a:spcBef>
              <a:buFont typeface="Wingdings" panose="05000000000000000000" pitchFamily="2" charset="2"/>
              <a:buChar char="q"/>
            </a:pPr>
            <a:r>
              <a:rPr lang="en-US" sz="2200" dirty="0">
                <a:effectLst/>
              </a:rPr>
              <a:t>Snapshot Data / Important Dates</a:t>
            </a:r>
          </a:p>
          <a:p>
            <a:pPr marL="1035050" lvl="1" indent="-577850">
              <a:lnSpc>
                <a:spcPct val="90000"/>
              </a:lnSpc>
              <a:spcBef>
                <a:spcPts val="0"/>
              </a:spcBef>
              <a:buNone/>
            </a:pPr>
            <a:endParaRPr lang="en-US" sz="2200" dirty="0">
              <a:effectLst/>
            </a:endParaRPr>
          </a:p>
          <a:p>
            <a:pPr marL="1035050" lvl="1" indent="-577850">
              <a:lnSpc>
                <a:spcPct val="90000"/>
              </a:lnSpc>
              <a:spcBef>
                <a:spcPts val="0"/>
              </a:spcBef>
              <a:buFont typeface="Wingdings" panose="05000000000000000000" pitchFamily="2" charset="2"/>
              <a:buChar char="q"/>
            </a:pPr>
            <a:r>
              <a:rPr lang="en-US" sz="2200" dirty="0">
                <a:effectLst/>
              </a:rPr>
              <a:t>Enrollment/Withdrawal Process</a:t>
            </a:r>
          </a:p>
          <a:p>
            <a:pPr marL="1035050" lvl="1" indent="-577850">
              <a:lnSpc>
                <a:spcPct val="90000"/>
              </a:lnSpc>
              <a:spcBef>
                <a:spcPts val="0"/>
              </a:spcBef>
              <a:buFont typeface="Wingdings" panose="05000000000000000000" pitchFamily="2" charset="2"/>
              <a:buChar char="q"/>
            </a:pPr>
            <a:endParaRPr lang="en-US" sz="2200" dirty="0">
              <a:effectLst/>
            </a:endParaRPr>
          </a:p>
          <a:p>
            <a:pPr marL="1035050" lvl="1" indent="-577850">
              <a:lnSpc>
                <a:spcPct val="90000"/>
              </a:lnSpc>
              <a:spcBef>
                <a:spcPts val="0"/>
              </a:spcBef>
              <a:buFont typeface="Wingdings" panose="05000000000000000000" pitchFamily="2" charset="2"/>
              <a:buChar char="q"/>
            </a:pPr>
            <a:r>
              <a:rPr lang="en-US" sz="2200">
                <a:effectLst/>
              </a:rPr>
              <a:t>No-Show Date</a:t>
            </a:r>
            <a:endParaRPr lang="en-US" sz="2200" dirty="0">
              <a:effectLst/>
            </a:endParaRPr>
          </a:p>
          <a:p>
            <a:pPr marL="1035050" lvl="1" indent="-577850">
              <a:lnSpc>
                <a:spcPct val="90000"/>
              </a:lnSpc>
              <a:spcBef>
                <a:spcPts val="0"/>
              </a:spcBef>
              <a:buFont typeface="Wingdings" panose="05000000000000000000" pitchFamily="2" charset="2"/>
              <a:buChar char="q"/>
            </a:pPr>
            <a:endParaRPr lang="en-US" sz="2200" dirty="0">
              <a:effectLst/>
            </a:endParaRPr>
          </a:p>
          <a:p>
            <a:pPr marL="1035050" lvl="1" indent="-577850">
              <a:lnSpc>
                <a:spcPct val="90000"/>
              </a:lnSpc>
              <a:spcBef>
                <a:spcPts val="0"/>
              </a:spcBef>
              <a:buFont typeface="Wingdings" panose="05000000000000000000" pitchFamily="2" charset="2"/>
              <a:buChar char="q"/>
            </a:pPr>
            <a:r>
              <a:rPr lang="en-US" sz="2200" dirty="0">
                <a:effectLst/>
              </a:rPr>
              <a:t>Membership Count Process</a:t>
            </a:r>
          </a:p>
          <a:p>
            <a:pPr marL="1035050" lvl="1" indent="-577850">
              <a:lnSpc>
                <a:spcPct val="90000"/>
              </a:lnSpc>
              <a:spcBef>
                <a:spcPts val="0"/>
              </a:spcBef>
              <a:buNone/>
            </a:pPr>
            <a:endParaRPr lang="en-US" sz="2200" dirty="0">
              <a:effectLst/>
            </a:endParaRPr>
          </a:p>
          <a:p>
            <a:pPr marL="1035050" lvl="1" indent="-577850">
              <a:lnSpc>
                <a:spcPct val="90000"/>
              </a:lnSpc>
              <a:spcBef>
                <a:spcPts val="0"/>
              </a:spcBef>
              <a:buFont typeface="Wingdings" panose="05000000000000000000" pitchFamily="2" charset="2"/>
              <a:buChar char="q"/>
            </a:pPr>
            <a:r>
              <a:rPr lang="en-US" sz="2200" dirty="0">
                <a:effectLst/>
              </a:rPr>
              <a:t>Attendance Process</a:t>
            </a:r>
          </a:p>
          <a:p>
            <a:pPr marL="1035050" lvl="1" indent="-577850">
              <a:lnSpc>
                <a:spcPct val="90000"/>
              </a:lnSpc>
              <a:spcBef>
                <a:spcPts val="0"/>
              </a:spcBef>
              <a:buNone/>
            </a:pPr>
            <a:endParaRPr lang="en-US" sz="2200" dirty="0">
              <a:effectLst/>
            </a:endParaRPr>
          </a:p>
          <a:p>
            <a:pPr marL="1035050" lvl="1" indent="-577850">
              <a:lnSpc>
                <a:spcPct val="90000"/>
              </a:lnSpc>
              <a:spcBef>
                <a:spcPts val="0"/>
              </a:spcBef>
              <a:buFont typeface="Wingdings" panose="05000000000000000000" pitchFamily="2" charset="2"/>
              <a:buChar char="q"/>
            </a:pPr>
            <a:r>
              <a:rPr lang="en-US" sz="2200" dirty="0">
                <a:effectLst/>
              </a:rPr>
              <a:t>Membership Reconciliation</a:t>
            </a:r>
          </a:p>
          <a:p>
            <a:pPr marL="1035050" lvl="1" indent="-577850">
              <a:lnSpc>
                <a:spcPct val="90000"/>
              </a:lnSpc>
              <a:spcBef>
                <a:spcPts val="0"/>
              </a:spcBef>
              <a:buFont typeface="Wingdings" panose="05000000000000000000" pitchFamily="2" charset="2"/>
              <a:buChar char="q"/>
            </a:pPr>
            <a:endParaRPr lang="en-US" sz="2200" dirty="0">
              <a:effectLst/>
            </a:endParaRPr>
          </a:p>
          <a:p>
            <a:pPr marL="1035050" lvl="1" indent="-577850">
              <a:lnSpc>
                <a:spcPct val="90000"/>
              </a:lnSpc>
              <a:spcBef>
                <a:spcPts val="0"/>
              </a:spcBef>
              <a:buFont typeface="Wingdings" panose="05000000000000000000" pitchFamily="2" charset="2"/>
              <a:buChar char="q"/>
            </a:pPr>
            <a:r>
              <a:rPr lang="en-US" sz="2200" dirty="0">
                <a:effectLst/>
              </a:rPr>
              <a:t>Six Week Verification of Data</a:t>
            </a:r>
          </a:p>
          <a:p>
            <a:pPr marL="1035050" lvl="1" indent="-577850">
              <a:lnSpc>
                <a:spcPct val="90000"/>
              </a:lnSpc>
              <a:spcBef>
                <a:spcPts val="0"/>
              </a:spcBef>
              <a:buFont typeface="Wingdings" panose="05000000000000000000" pitchFamily="2" charset="2"/>
              <a:buChar char="q"/>
            </a:pPr>
            <a:endParaRPr lang="en-US" sz="2200" dirty="0"/>
          </a:p>
          <a:p>
            <a:pPr marL="1035050" lvl="1" indent="-577850">
              <a:lnSpc>
                <a:spcPct val="90000"/>
              </a:lnSpc>
              <a:spcBef>
                <a:spcPts val="0"/>
              </a:spcBef>
              <a:buFont typeface="Wingdings" panose="05000000000000000000" pitchFamily="2" charset="2"/>
              <a:buChar char="q"/>
            </a:pPr>
            <a:r>
              <a:rPr lang="en-US" sz="2200" dirty="0"/>
              <a:t>Certify Score Cards</a:t>
            </a:r>
            <a:endParaRPr lang="en-US" sz="2200" dirty="0">
              <a:effectLst/>
            </a:endParaRPr>
          </a:p>
          <a:p>
            <a:pPr lvl="1">
              <a:lnSpc>
                <a:spcPct val="90000"/>
              </a:lnSpc>
            </a:pPr>
            <a:endParaRPr lang="en-US" sz="2000" dirty="0"/>
          </a:p>
          <a:p>
            <a:pPr lvl="1">
              <a:lnSpc>
                <a:spcPct val="90000"/>
              </a:lnSpc>
            </a:pPr>
            <a:endParaRPr lang="en-US" sz="2000" dirty="0"/>
          </a:p>
          <a:p>
            <a:pPr marL="0" indent="0">
              <a:lnSpc>
                <a:spcPct val="90000"/>
              </a:lnSpc>
              <a:buClr>
                <a:srgbClr val="800000"/>
              </a:buClr>
              <a:buNone/>
            </a:pPr>
            <a:endParaRPr lang="en-US" sz="2000" dirty="0"/>
          </a:p>
        </p:txBody>
      </p:sp>
      <p:pic>
        <p:nvPicPr>
          <p:cNvPr id="2" name="Picture 1">
            <a:extLst>
              <a:ext uri="{FF2B5EF4-FFF2-40B4-BE49-F238E27FC236}">
                <a16:creationId xmlns:a16="http://schemas.microsoft.com/office/drawing/2014/main" id="{9257F33D-5BE6-4496-ACDF-E66B16F3887E}"/>
              </a:ext>
            </a:extLst>
          </p:cNvPr>
          <p:cNvPicPr>
            <a:picLocks noChangeAspect="1"/>
          </p:cNvPicPr>
          <p:nvPr/>
        </p:nvPicPr>
        <p:blipFill>
          <a:blip r:embed="rId2"/>
          <a:stretch>
            <a:fillRect/>
          </a:stretch>
        </p:blipFill>
        <p:spPr>
          <a:xfrm>
            <a:off x="6357195" y="1911498"/>
            <a:ext cx="4075959" cy="4075959"/>
          </a:xfrm>
          <a:prstGeom prst="rect">
            <a:avLst/>
          </a:prstGeom>
          <a:noFill/>
        </p:spPr>
      </p:pic>
      <p:sp>
        <p:nvSpPr>
          <p:cNvPr id="4" name="Slide Number Placeholder 3"/>
          <p:cNvSpPr>
            <a:spLocks noGrp="1"/>
          </p:cNvSpPr>
          <p:nvPr>
            <p:ph type="sldNum" sz="quarter" idx="12"/>
          </p:nvPr>
        </p:nvSpPr>
        <p:spPr>
          <a:xfrm>
            <a:off x="8737600" y="6356352"/>
            <a:ext cx="2844800" cy="365125"/>
          </a:xfrm>
        </p:spPr>
        <p:txBody>
          <a:bodyPr anchor="ctr">
            <a:normAutofit/>
          </a:bodyPr>
          <a:lstStyle/>
          <a:p>
            <a:pPr defTabSz="457200">
              <a:spcAft>
                <a:spcPts val="600"/>
              </a:spcAft>
            </a:pPr>
            <a:fld id="{FD52C1F8-3BA5-F24E-8618-E52498D87186}" type="slidenum">
              <a:rPr lang="en-US"/>
              <a:pPr defTabSz="457200">
                <a:spcAft>
                  <a:spcPts val="600"/>
                </a:spcAft>
              </a:pPr>
              <a:t>3</a:t>
            </a:fld>
            <a:endParaRPr lang="en-US"/>
          </a:p>
        </p:txBody>
      </p:sp>
    </p:spTree>
    <p:extLst>
      <p:ext uri="{BB962C8B-B14F-4D97-AF65-F5344CB8AC3E}">
        <p14:creationId xmlns:p14="http://schemas.microsoft.com/office/powerpoint/2010/main" val="423829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3">
                    <a:lumMod val="75000"/>
                  </a:schemeClr>
                </a:solidFill>
              </a:rPr>
              <a:t>Certify Student Information Scorecard </a:t>
            </a:r>
          </a:p>
        </p:txBody>
      </p:sp>
      <p:sp>
        <p:nvSpPr>
          <p:cNvPr id="4" name="Slide Number Placeholder 3"/>
          <p:cNvSpPr>
            <a:spLocks noGrp="1"/>
          </p:cNvSpPr>
          <p:nvPr>
            <p:ph type="sldNum" sz="quarter" idx="12"/>
          </p:nvPr>
        </p:nvSpPr>
        <p:spPr/>
        <p:txBody>
          <a:bodyPr/>
          <a:lstStyle/>
          <a:p>
            <a:fld id="{FD52C1F8-3BA5-F24E-8618-E52498D87186}" type="slidenum">
              <a:rPr lang="en-US" smtClean="0"/>
              <a:t>30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910" y="1533378"/>
            <a:ext cx="4494139" cy="459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a:cxnSpLocks/>
          </p:cNvCxnSpPr>
          <p:nvPr/>
        </p:nvCxnSpPr>
        <p:spPr>
          <a:xfrm flipV="1">
            <a:off x="3136053" y="2278967"/>
            <a:ext cx="1468772" cy="242172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21653" y="4700693"/>
            <a:ext cx="1828800"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Click “</a:t>
            </a:r>
            <a:r>
              <a:rPr lang="en-US" dirty="0">
                <a:solidFill>
                  <a:srgbClr val="3366CC"/>
                </a:solidFill>
                <a:latin typeface="Calibri" panose="020F0502020204030204" pitchFamily="34" charset="0"/>
                <a:cs typeface="Calibri" panose="020F0502020204030204" pitchFamily="34" charset="0"/>
              </a:rPr>
              <a:t>here</a:t>
            </a:r>
            <a:r>
              <a:rPr lang="en-US" dirty="0">
                <a:latin typeface="Calibri" panose="020F0502020204030204" pitchFamily="34" charset="0"/>
                <a:cs typeface="Calibri" panose="020F0502020204030204" pitchFamily="34" charset="0"/>
              </a:rPr>
              <a:t>” to </a:t>
            </a:r>
          </a:p>
          <a:p>
            <a:r>
              <a:rPr lang="en-US" dirty="0">
                <a:latin typeface="Calibri" panose="020F0502020204030204" pitchFamily="34" charset="0"/>
                <a:cs typeface="Calibri" panose="020F0502020204030204" pitchFamily="34" charset="0"/>
              </a:rPr>
              <a:t>get to the log on </a:t>
            </a:r>
          </a:p>
          <a:p>
            <a:r>
              <a:rPr lang="en-US" dirty="0">
                <a:latin typeface="Calibri" panose="020F0502020204030204" pitchFamily="34" charset="0"/>
                <a:cs typeface="Calibri" panose="020F0502020204030204" pitchFamily="34" charset="0"/>
              </a:rPr>
              <a:t>page.</a:t>
            </a:r>
          </a:p>
        </p:txBody>
      </p:sp>
    </p:spTree>
    <p:extLst>
      <p:ext uri="{BB962C8B-B14F-4D97-AF65-F5344CB8AC3E}">
        <p14:creationId xmlns:p14="http://schemas.microsoft.com/office/powerpoint/2010/main" val="1235665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3">
                    <a:lumMod val="75000"/>
                  </a:schemeClr>
                </a:solidFill>
              </a:rPr>
              <a:t>Certify Student Information Scorecard </a:t>
            </a:r>
          </a:p>
        </p:txBody>
      </p:sp>
      <p:sp>
        <p:nvSpPr>
          <p:cNvPr id="4" name="Slide Number Placeholder 3"/>
          <p:cNvSpPr>
            <a:spLocks noGrp="1"/>
          </p:cNvSpPr>
          <p:nvPr>
            <p:ph type="sldNum" sz="quarter" idx="12"/>
          </p:nvPr>
        </p:nvSpPr>
        <p:spPr/>
        <p:txBody>
          <a:bodyPr/>
          <a:lstStyle/>
          <a:p>
            <a:fld id="{FD52C1F8-3BA5-F24E-8618-E52498D87186}" type="slidenum">
              <a:rPr lang="en-US" smtClean="0"/>
              <a:t>31</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455" y="1498770"/>
            <a:ext cx="5030496" cy="428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3163147" y="2519680"/>
            <a:ext cx="1273386" cy="16052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740747" y="4162028"/>
            <a:ext cx="2487091" cy="923330"/>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Use the same user-ID</a:t>
            </a:r>
          </a:p>
          <a:p>
            <a:r>
              <a:rPr lang="en-US" dirty="0">
                <a:latin typeface="Calibri" panose="020F0502020204030204" pitchFamily="34" charset="0"/>
                <a:cs typeface="Calibri" panose="020F0502020204030204" pitchFamily="34" charset="0"/>
              </a:rPr>
              <a:t>and password as you do </a:t>
            </a:r>
          </a:p>
          <a:p>
            <a:r>
              <a:rPr lang="en-US" dirty="0">
                <a:latin typeface="Calibri" panose="020F0502020204030204" pitchFamily="34" charset="0"/>
                <a:cs typeface="Calibri" panose="020F0502020204030204" pitchFamily="34" charset="0"/>
              </a:rPr>
              <a:t>for PowerSchool.</a:t>
            </a:r>
          </a:p>
        </p:txBody>
      </p:sp>
    </p:spTree>
    <p:extLst>
      <p:ext uri="{BB962C8B-B14F-4D97-AF65-F5344CB8AC3E}">
        <p14:creationId xmlns:p14="http://schemas.microsoft.com/office/powerpoint/2010/main" val="3453215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3">
                    <a:lumMod val="75000"/>
                  </a:schemeClr>
                </a:solidFill>
              </a:rPr>
              <a:t>Certify Student Information Scorecard </a:t>
            </a:r>
          </a:p>
        </p:txBody>
      </p:sp>
      <p:sp>
        <p:nvSpPr>
          <p:cNvPr id="4" name="Slide Number Placeholder 3"/>
          <p:cNvSpPr>
            <a:spLocks noGrp="1"/>
          </p:cNvSpPr>
          <p:nvPr>
            <p:ph type="sldNum" sz="quarter" idx="12"/>
          </p:nvPr>
        </p:nvSpPr>
        <p:spPr/>
        <p:txBody>
          <a:bodyPr/>
          <a:lstStyle/>
          <a:p>
            <a:fld id="{FD52C1F8-3BA5-F24E-8618-E52498D87186}" type="slidenum">
              <a:rPr lang="en-US" smtClean="0"/>
              <a:t>32</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706879"/>
            <a:ext cx="8089275" cy="400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7904480" y="4436534"/>
            <a:ext cx="1097280" cy="143594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176658" y="5870694"/>
            <a:ext cx="7838684"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Click on the individual number or any specific rule to see the error report.</a:t>
            </a:r>
          </a:p>
        </p:txBody>
      </p:sp>
    </p:spTree>
    <p:extLst>
      <p:ext uri="{BB962C8B-B14F-4D97-AF65-F5344CB8AC3E}">
        <p14:creationId xmlns:p14="http://schemas.microsoft.com/office/powerpoint/2010/main" val="3772510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3">
                    <a:lumMod val="75000"/>
                  </a:schemeClr>
                </a:solidFill>
              </a:rPr>
              <a:t>Certify Student Information Scorecard </a:t>
            </a:r>
          </a:p>
        </p:txBody>
      </p:sp>
      <p:sp>
        <p:nvSpPr>
          <p:cNvPr id="4" name="Slide Number Placeholder 3"/>
          <p:cNvSpPr>
            <a:spLocks noGrp="1"/>
          </p:cNvSpPr>
          <p:nvPr>
            <p:ph type="sldNum" sz="quarter" idx="12"/>
          </p:nvPr>
        </p:nvSpPr>
        <p:spPr/>
        <p:txBody>
          <a:bodyPr/>
          <a:lstStyle/>
          <a:p>
            <a:fld id="{FD52C1F8-3BA5-F24E-8618-E52498D87186}" type="slidenum">
              <a:rPr lang="en-US" smtClean="0"/>
              <a:t>33</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320" y="1816394"/>
            <a:ext cx="7954499" cy="296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19123" y="5181770"/>
            <a:ext cx="6723700"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NOTE: You can only open one rule report at a time. </a:t>
            </a:r>
          </a:p>
        </p:txBody>
      </p:sp>
    </p:spTree>
    <p:extLst>
      <p:ext uri="{BB962C8B-B14F-4D97-AF65-F5344CB8AC3E}">
        <p14:creationId xmlns:p14="http://schemas.microsoft.com/office/powerpoint/2010/main" val="3964976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E7B6-C203-473F-9247-D679DEC02536}"/>
              </a:ext>
            </a:extLst>
          </p:cNvPr>
          <p:cNvSpPr>
            <a:spLocks noGrp="1"/>
          </p:cNvSpPr>
          <p:nvPr>
            <p:ph type="title"/>
          </p:nvPr>
        </p:nvSpPr>
        <p:spPr/>
        <p:txBody>
          <a:bodyPr>
            <a:normAutofit/>
          </a:bodyPr>
          <a:lstStyle/>
          <a:p>
            <a:r>
              <a:rPr lang="en-US" sz="3600" dirty="0">
                <a:solidFill>
                  <a:schemeClr val="accent3">
                    <a:lumMod val="75000"/>
                  </a:schemeClr>
                </a:solidFill>
              </a:rPr>
              <a:t>Certify Scorecards </a:t>
            </a:r>
          </a:p>
        </p:txBody>
      </p:sp>
      <p:sp>
        <p:nvSpPr>
          <p:cNvPr id="3" name="Content Placeholder 2">
            <a:extLst>
              <a:ext uri="{FF2B5EF4-FFF2-40B4-BE49-F238E27FC236}">
                <a16:creationId xmlns:a16="http://schemas.microsoft.com/office/drawing/2014/main" id="{DEBE179F-77B0-43B6-9479-AE84D2F40CE2}"/>
              </a:ext>
            </a:extLst>
          </p:cNvPr>
          <p:cNvSpPr>
            <a:spLocks noGrp="1"/>
          </p:cNvSpPr>
          <p:nvPr>
            <p:ph idx="1"/>
          </p:nvPr>
        </p:nvSpPr>
        <p:spPr>
          <a:xfrm>
            <a:off x="1981200" y="2132924"/>
            <a:ext cx="8229600" cy="3507698"/>
          </a:xfrm>
        </p:spPr>
        <p:txBody>
          <a:bodyPr>
            <a:noAutofit/>
          </a:bodyPr>
          <a:lstStyle/>
          <a:p>
            <a:pPr marL="400050">
              <a:buFont typeface="+mj-lt"/>
              <a:buAutoNum type="arabicPeriod"/>
            </a:pPr>
            <a:r>
              <a:rPr lang="en-US" sz="2400" dirty="0">
                <a:solidFill>
                  <a:schemeClr val="tx1">
                    <a:lumMod val="95000"/>
                    <a:lumOff val="5000"/>
                  </a:schemeClr>
                </a:solidFill>
                <a:latin typeface="Calibri" panose="020F0502020204030204" pitchFamily="34" charset="0"/>
                <a:cs typeface="Calibri" panose="020F0502020204030204" pitchFamily="34" charset="0"/>
              </a:rPr>
              <a:t>Ensure that the appropriate staff completes Certify training, </a:t>
            </a:r>
          </a:p>
          <a:p>
            <a:pPr marL="400050">
              <a:buFont typeface="+mj-lt"/>
              <a:buAutoNum type="arabicPeriod"/>
            </a:pPr>
            <a:r>
              <a:rPr lang="en-US" sz="2400" dirty="0">
                <a:solidFill>
                  <a:schemeClr val="tx1">
                    <a:lumMod val="95000"/>
                    <a:lumOff val="5000"/>
                  </a:schemeClr>
                </a:solidFill>
                <a:latin typeface="Calibri" panose="020F0502020204030204" pitchFamily="34" charset="0"/>
                <a:cs typeface="Calibri" panose="020F0502020204030204" pitchFamily="34" charset="0"/>
              </a:rPr>
              <a:t>Determine which staff will have access to scorecards (Principal or designee)</a:t>
            </a:r>
          </a:p>
          <a:p>
            <a:pPr marL="400050">
              <a:buFont typeface="+mj-lt"/>
              <a:buAutoNum type="arabicPeriod"/>
            </a:pPr>
            <a:r>
              <a:rPr lang="en-US" sz="2400" dirty="0">
                <a:solidFill>
                  <a:schemeClr val="tx1">
                    <a:lumMod val="95000"/>
                    <a:lumOff val="5000"/>
                  </a:schemeClr>
                </a:solidFill>
                <a:latin typeface="Calibri" panose="020F0502020204030204" pitchFamily="34" charset="0"/>
                <a:cs typeface="Calibri" panose="020F0502020204030204" pitchFamily="34" charset="0"/>
              </a:rPr>
              <a:t>Send access requests or changes to Pablo Martinez, </a:t>
            </a:r>
            <a:r>
              <a:rPr lang="en-US" sz="2400" dirty="0">
                <a:solidFill>
                  <a:schemeClr val="tx1">
                    <a:lumMod val="95000"/>
                    <a:lumOff val="5000"/>
                  </a:schemeClr>
                </a:solidFill>
                <a:latin typeface="Calibri" panose="020F0502020204030204" pitchFamily="34" charset="0"/>
                <a:cs typeface="Calibri" panose="020F0502020204030204" pitchFamily="34" charset="0"/>
                <a:hlinkClick r:id="rId2"/>
              </a:rPr>
              <a:t>pmartine@houstonisd.org</a:t>
            </a:r>
            <a:r>
              <a:rPr lang="en-US" sz="2400" dirty="0">
                <a:solidFill>
                  <a:schemeClr val="tx1">
                    <a:lumMod val="95000"/>
                    <a:lumOff val="5000"/>
                  </a:schemeClr>
                </a:solidFill>
                <a:latin typeface="Calibri" panose="020F0502020204030204" pitchFamily="34" charset="0"/>
                <a:cs typeface="Calibri" panose="020F0502020204030204" pitchFamily="34" charset="0"/>
              </a:rPr>
              <a:t>.</a:t>
            </a:r>
          </a:p>
          <a:p>
            <a:pPr marL="400050">
              <a:buFont typeface="+mj-lt"/>
              <a:buAutoNum type="arabicPeriod"/>
            </a:pPr>
            <a:r>
              <a:rPr lang="en-US" sz="2400" dirty="0">
                <a:solidFill>
                  <a:schemeClr val="tx1">
                    <a:lumMod val="95000"/>
                    <a:lumOff val="5000"/>
                  </a:schemeClr>
                </a:solidFill>
                <a:latin typeface="Calibri" panose="020F0502020204030204" pitchFamily="34" charset="0"/>
                <a:cs typeface="Calibri" panose="020F0502020204030204" pitchFamily="34" charset="0"/>
              </a:rPr>
              <a:t>Monitor scorecards daily and oversee correction of errors.</a:t>
            </a:r>
          </a:p>
          <a:p>
            <a:pPr marL="400050">
              <a:buFont typeface="+mj-lt"/>
              <a:buAutoNum type="arabicPeriod"/>
            </a:pPr>
            <a:r>
              <a:rPr lang="en-US" sz="2400" dirty="0">
                <a:solidFill>
                  <a:schemeClr val="tx1">
                    <a:lumMod val="95000"/>
                    <a:lumOff val="5000"/>
                  </a:schemeClr>
                </a:solidFill>
                <a:latin typeface="Calibri" panose="020F0502020204030204" pitchFamily="34" charset="0"/>
                <a:cs typeface="Calibri" panose="020F0502020204030204" pitchFamily="34" charset="0"/>
              </a:rPr>
              <a:t>Contact your Federal and State Compliance Sr. Analyst with questions. </a:t>
            </a:r>
            <a:r>
              <a:rPr lang="en-US" sz="2400" i="1" dirty="0">
                <a:solidFill>
                  <a:schemeClr val="tx1">
                    <a:lumMod val="95000"/>
                    <a:lumOff val="5000"/>
                  </a:schemeClr>
                </a:solidFill>
                <a:latin typeface="Calibri" panose="020F0502020204030204" pitchFamily="34" charset="0"/>
                <a:cs typeface="Calibri" panose="020F0502020204030204" pitchFamily="34" charset="0"/>
              </a:rPr>
              <a:t>DO NOT CONTACT CERTICA SOLUTIONS.</a:t>
            </a:r>
          </a:p>
        </p:txBody>
      </p:sp>
      <p:sp>
        <p:nvSpPr>
          <p:cNvPr id="4" name="Slide Number Placeholder 3">
            <a:extLst>
              <a:ext uri="{FF2B5EF4-FFF2-40B4-BE49-F238E27FC236}">
                <a16:creationId xmlns:a16="http://schemas.microsoft.com/office/drawing/2014/main" id="{8A47B90A-BF9C-4916-A619-91D42AA801F9}"/>
              </a:ext>
            </a:extLst>
          </p:cNvPr>
          <p:cNvSpPr>
            <a:spLocks noGrp="1"/>
          </p:cNvSpPr>
          <p:nvPr>
            <p:ph type="sldNum" sz="quarter" idx="12"/>
          </p:nvPr>
        </p:nvSpPr>
        <p:spPr/>
        <p:txBody>
          <a:bodyPr/>
          <a:lstStyle/>
          <a:p>
            <a:fld id="{FD52C1F8-3BA5-F24E-8618-E52498D87186}" type="slidenum">
              <a:rPr lang="en-US" smtClean="0"/>
              <a:t>34</a:t>
            </a:fld>
            <a:endParaRPr lang="en-US" dirty="0"/>
          </a:p>
        </p:txBody>
      </p:sp>
      <p:sp>
        <p:nvSpPr>
          <p:cNvPr id="7" name="TextBox 6">
            <a:extLst>
              <a:ext uri="{FF2B5EF4-FFF2-40B4-BE49-F238E27FC236}">
                <a16:creationId xmlns:a16="http://schemas.microsoft.com/office/drawing/2014/main" id="{A2EAA315-5C6F-4A04-84B5-C8DBB1DDEF3A}"/>
              </a:ext>
            </a:extLst>
          </p:cNvPr>
          <p:cNvSpPr txBox="1"/>
          <p:nvPr/>
        </p:nvSpPr>
        <p:spPr>
          <a:xfrm>
            <a:off x="1981201" y="1605605"/>
            <a:ext cx="6353021" cy="369332"/>
          </a:xfrm>
          <a:prstGeom prst="rect">
            <a:avLst/>
          </a:prstGeom>
          <a:noFill/>
        </p:spPr>
        <p:txBody>
          <a:bodyPr wrap="none" rtlCol="0">
            <a:spAutoFit/>
          </a:bodyPr>
          <a:lstStyle/>
          <a:p>
            <a:r>
              <a:rPr lang="en-US" b="1" dirty="0"/>
              <a:t>Campus PEIMS Coordinator or Principal designee must:</a:t>
            </a:r>
          </a:p>
        </p:txBody>
      </p:sp>
    </p:spTree>
    <p:extLst>
      <p:ext uri="{BB962C8B-B14F-4D97-AF65-F5344CB8AC3E}">
        <p14:creationId xmlns:p14="http://schemas.microsoft.com/office/powerpoint/2010/main" val="427215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5209-B6DA-4615-BFFF-71EB2DE428F0}"/>
              </a:ext>
            </a:extLst>
          </p:cNvPr>
          <p:cNvSpPr>
            <a:spLocks noGrp="1"/>
          </p:cNvSpPr>
          <p:nvPr>
            <p:ph type="title"/>
          </p:nvPr>
        </p:nvSpPr>
        <p:spPr/>
        <p:txBody>
          <a:bodyPr/>
          <a:lstStyle/>
          <a:p>
            <a:r>
              <a:rPr lang="en-US" dirty="0"/>
              <a:t>Upcoming Trainings</a:t>
            </a:r>
          </a:p>
        </p:txBody>
      </p:sp>
      <p:graphicFrame>
        <p:nvGraphicFramePr>
          <p:cNvPr id="5" name="Content Placeholder 4">
            <a:extLst>
              <a:ext uri="{FF2B5EF4-FFF2-40B4-BE49-F238E27FC236}">
                <a16:creationId xmlns:a16="http://schemas.microsoft.com/office/drawing/2014/main" id="{A4641833-B9FC-423A-9B96-B210F0E44DE5}"/>
              </a:ext>
            </a:extLst>
          </p:cNvPr>
          <p:cNvGraphicFramePr>
            <a:graphicFrameLocks noGrp="1"/>
          </p:cNvGraphicFramePr>
          <p:nvPr>
            <p:ph idx="1"/>
            <p:extLst>
              <p:ext uri="{D42A27DB-BD31-4B8C-83A1-F6EECF244321}">
                <p14:modId xmlns:p14="http://schemas.microsoft.com/office/powerpoint/2010/main" val="310624862"/>
              </p:ext>
            </p:extLst>
          </p:nvPr>
        </p:nvGraphicFramePr>
        <p:xfrm>
          <a:off x="1149291" y="1577131"/>
          <a:ext cx="8481268" cy="4429395"/>
        </p:xfrm>
        <a:graphic>
          <a:graphicData uri="http://schemas.openxmlformats.org/drawingml/2006/table">
            <a:tbl>
              <a:tblPr/>
              <a:tblGrid>
                <a:gridCol w="1107913">
                  <a:extLst>
                    <a:ext uri="{9D8B030D-6E8A-4147-A177-3AD203B41FA5}">
                      <a16:colId xmlns:a16="http://schemas.microsoft.com/office/drawing/2014/main" val="3456739513"/>
                    </a:ext>
                  </a:extLst>
                </a:gridCol>
                <a:gridCol w="3603903">
                  <a:extLst>
                    <a:ext uri="{9D8B030D-6E8A-4147-A177-3AD203B41FA5}">
                      <a16:colId xmlns:a16="http://schemas.microsoft.com/office/drawing/2014/main" val="897685750"/>
                    </a:ext>
                  </a:extLst>
                </a:gridCol>
                <a:gridCol w="950852">
                  <a:extLst>
                    <a:ext uri="{9D8B030D-6E8A-4147-A177-3AD203B41FA5}">
                      <a16:colId xmlns:a16="http://schemas.microsoft.com/office/drawing/2014/main" val="2751141552"/>
                    </a:ext>
                  </a:extLst>
                </a:gridCol>
                <a:gridCol w="1103668">
                  <a:extLst>
                    <a:ext uri="{9D8B030D-6E8A-4147-A177-3AD203B41FA5}">
                      <a16:colId xmlns:a16="http://schemas.microsoft.com/office/drawing/2014/main" val="2991922107"/>
                    </a:ext>
                  </a:extLst>
                </a:gridCol>
                <a:gridCol w="815017">
                  <a:extLst>
                    <a:ext uri="{9D8B030D-6E8A-4147-A177-3AD203B41FA5}">
                      <a16:colId xmlns:a16="http://schemas.microsoft.com/office/drawing/2014/main" val="3115761777"/>
                    </a:ext>
                  </a:extLst>
                </a:gridCol>
                <a:gridCol w="899915">
                  <a:extLst>
                    <a:ext uri="{9D8B030D-6E8A-4147-A177-3AD203B41FA5}">
                      <a16:colId xmlns:a16="http://schemas.microsoft.com/office/drawing/2014/main" val="1949937765"/>
                    </a:ext>
                  </a:extLst>
                </a:gridCol>
              </a:tblGrid>
              <a:tr h="863235">
                <a:tc>
                  <a:txBody>
                    <a:bodyPr/>
                    <a:lstStyle/>
                    <a:p>
                      <a:pPr algn="l" fontAlgn="ctr"/>
                      <a:r>
                        <a:rPr lang="en-US" sz="1100" b="1" i="0" u="none" strike="noStrike">
                          <a:solidFill>
                            <a:srgbClr val="000000"/>
                          </a:solidFill>
                          <a:effectLst/>
                          <a:latin typeface="Calibri" panose="020F0502020204030204" pitchFamily="34" charset="0"/>
                        </a:rPr>
                        <a:t>Department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Description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Webinar or Face to Face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Date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Calibri" panose="020F0502020204030204" pitchFamily="34" charset="0"/>
                        </a:rPr>
                        <a:t>Start Time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End Time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902228"/>
                  </a:ext>
                </a:extLst>
              </a:tr>
              <a:tr h="297180">
                <a:tc>
                  <a:txBody>
                    <a:bodyPr/>
                    <a:lstStyle/>
                    <a:p>
                      <a:pPr algn="l" fontAlgn="ctr"/>
                      <a:r>
                        <a:rPr lang="en-US" sz="1100" b="0" i="0" u="none" strike="noStrike">
                          <a:solidFill>
                            <a:srgbClr val="000000"/>
                          </a:solidFill>
                          <a:effectLst/>
                          <a:latin typeface="Calibri" panose="020F0502020204030204" pitchFamily="34" charset="0"/>
                        </a:rPr>
                        <a:t>FSC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FC_Enrollment Training (SIRS - Elementary)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Virtual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10/15/2020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8:30 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11:30 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417023"/>
                  </a:ext>
                </a:extLst>
              </a:tr>
              <a:tr h="297180">
                <a:tc>
                  <a:txBody>
                    <a:bodyPr/>
                    <a:lstStyle/>
                    <a:p>
                      <a:pPr algn="l" fontAlgn="ctr"/>
                      <a:r>
                        <a:rPr lang="en-US" sz="1100" b="0" i="0" u="none" strike="noStrike">
                          <a:solidFill>
                            <a:srgbClr val="000000"/>
                          </a:solidFill>
                          <a:effectLst/>
                          <a:latin typeface="Calibri" panose="020F0502020204030204" pitchFamily="34" charset="0"/>
                        </a:rPr>
                        <a:t>FSC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FC_Enrollment Training (SIRS - Secondary)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Virtual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10/15/2020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1:30 PM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4:30 PM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602913"/>
                  </a:ext>
                </a:extLst>
              </a:tr>
              <a:tr h="297180">
                <a:tc>
                  <a:txBody>
                    <a:bodyPr/>
                    <a:lstStyle/>
                    <a:p>
                      <a:pPr algn="l" fontAlgn="ctr"/>
                      <a:r>
                        <a:rPr lang="en-US" sz="1100" b="0" i="0" u="none" strike="noStrike">
                          <a:solidFill>
                            <a:srgbClr val="000000"/>
                          </a:solidFill>
                          <a:effectLst/>
                          <a:latin typeface="Calibri" panose="020F0502020204030204" pitchFamily="34" charset="0"/>
                        </a:rPr>
                        <a:t>FSC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FC_Enrollment Training (SIRS - Elementary)</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Virtual</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10/15/2020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8:30 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11:30 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870485"/>
                  </a:ext>
                </a:extLst>
              </a:tr>
              <a:tr h="297180">
                <a:tc>
                  <a:txBody>
                    <a:bodyPr/>
                    <a:lstStyle/>
                    <a:p>
                      <a:pPr algn="l" fontAlgn="ctr"/>
                      <a:r>
                        <a:rPr lang="en-US" sz="1100" b="0" i="0" u="none" strike="noStrike">
                          <a:solidFill>
                            <a:srgbClr val="000000"/>
                          </a:solidFill>
                          <a:effectLst/>
                          <a:latin typeface="Calibri" panose="020F0502020204030204" pitchFamily="34" charset="0"/>
                        </a:rPr>
                        <a:t>FSC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FC_Enrollment Training (SIRS - Secondary)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Virtual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10/15/2020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1:30 PM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4:30 PM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16054"/>
                  </a:ext>
                </a:extLst>
              </a:tr>
              <a:tr h="297180">
                <a:tc>
                  <a:txBody>
                    <a:bodyPr/>
                    <a:lstStyle/>
                    <a:p>
                      <a:pPr algn="l" fontAlgn="ctr"/>
                      <a:r>
                        <a:rPr lang="en-US" sz="1100" b="0" i="0" u="none" strike="noStrike">
                          <a:solidFill>
                            <a:srgbClr val="000000"/>
                          </a:solidFill>
                          <a:effectLst/>
                          <a:latin typeface="Calibri" panose="020F0502020204030204" pitchFamily="34" charset="0"/>
                        </a:rPr>
                        <a:t>FSC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FC_Enrollment Training (SIRS - Elementary)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Virtual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1/4/2021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8:30 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11:30 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839969"/>
                  </a:ext>
                </a:extLst>
              </a:tr>
              <a:tr h="297180">
                <a:tc>
                  <a:txBody>
                    <a:bodyPr/>
                    <a:lstStyle/>
                    <a:p>
                      <a:pPr algn="l" fontAlgn="ctr"/>
                      <a:r>
                        <a:rPr lang="en-US" sz="1100" b="0" i="0" u="none" strike="noStrike">
                          <a:solidFill>
                            <a:srgbClr val="000000"/>
                          </a:solidFill>
                          <a:effectLst/>
                          <a:latin typeface="Calibri" panose="020F0502020204030204" pitchFamily="34" charset="0"/>
                        </a:rPr>
                        <a:t>FSC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FC_Enrollment Training (SIRS - Secondary)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Virtual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1/4/2021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1:30 PM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4:30 PM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98570"/>
                  </a:ext>
                </a:extLst>
              </a:tr>
              <a:tr h="297180">
                <a:tc>
                  <a:txBody>
                    <a:bodyPr/>
                    <a:lstStyle/>
                    <a:p>
                      <a:pPr algn="l" fontAlgn="ctr"/>
                      <a:r>
                        <a:rPr lang="en-US" sz="1100" b="0" i="0" u="none" strike="noStrike">
                          <a:solidFill>
                            <a:srgbClr val="000000"/>
                          </a:solidFill>
                          <a:effectLst/>
                          <a:latin typeface="Calibri" panose="020F0502020204030204" pitchFamily="34" charset="0"/>
                        </a:rPr>
                        <a:t>FSC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FC_Enrollment Training (SIRS - Elementary)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Virtual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1/4/2021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8:30 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11:30 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745822"/>
                  </a:ext>
                </a:extLst>
              </a:tr>
              <a:tr h="297180">
                <a:tc>
                  <a:txBody>
                    <a:bodyPr/>
                    <a:lstStyle/>
                    <a:p>
                      <a:pPr algn="l" fontAlgn="ctr"/>
                      <a:r>
                        <a:rPr lang="en-US" sz="1100" b="0" i="0" u="none" strike="noStrike">
                          <a:solidFill>
                            <a:srgbClr val="000000"/>
                          </a:solidFill>
                          <a:effectLst/>
                          <a:latin typeface="Calibri" panose="020F0502020204030204" pitchFamily="34" charset="0"/>
                        </a:rPr>
                        <a:t>FSC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FC_Enrollment Training (SIRS - Secondary)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Virtual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1/4/2021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1:30 PM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4:30 PM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592467"/>
                  </a:ext>
                </a:extLst>
              </a:tr>
              <a:tr h="297180">
                <a:tc>
                  <a:txBody>
                    <a:bodyPr/>
                    <a:lstStyle/>
                    <a:p>
                      <a:pPr algn="l" fontAlgn="ctr"/>
                      <a:r>
                        <a:rPr lang="en-US" sz="1100" b="0" i="0" u="none" strike="noStrike">
                          <a:solidFill>
                            <a:srgbClr val="000000"/>
                          </a:solidFill>
                          <a:effectLst/>
                          <a:latin typeface="Calibri" panose="020F0502020204030204" pitchFamily="34" charset="0"/>
                        </a:rPr>
                        <a:t>FSC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FC_Enrollment Training (SIRS - Elementary)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Virtual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panose="020F0502020204030204" pitchFamily="34" charset="0"/>
                        </a:rPr>
                        <a:t>3/3/2021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8:30 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11:30 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122542"/>
                  </a:ext>
                </a:extLst>
              </a:tr>
              <a:tr h="297180">
                <a:tc>
                  <a:txBody>
                    <a:bodyPr/>
                    <a:lstStyle/>
                    <a:p>
                      <a:pPr algn="l" fontAlgn="ctr"/>
                      <a:r>
                        <a:rPr lang="en-US" sz="1100" b="0" i="0" u="none" strike="noStrike">
                          <a:solidFill>
                            <a:srgbClr val="000000"/>
                          </a:solidFill>
                          <a:effectLst/>
                          <a:latin typeface="Calibri" panose="020F0502020204030204" pitchFamily="34" charset="0"/>
                        </a:rPr>
                        <a:t>FSC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FC_Enrollment Training (SIRS - Secondary)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Virtual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panose="020F0502020204030204" pitchFamily="34" charset="0"/>
                        </a:rPr>
                        <a:t>3/3/2021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1:30 PM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4:30 PM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876639"/>
                  </a:ext>
                </a:extLst>
              </a:tr>
              <a:tr h="297180">
                <a:tc>
                  <a:txBody>
                    <a:bodyPr/>
                    <a:lstStyle/>
                    <a:p>
                      <a:pPr algn="l" fontAlgn="ctr"/>
                      <a:r>
                        <a:rPr lang="en-US" sz="1100" b="0" i="0" u="none" strike="noStrike">
                          <a:solidFill>
                            <a:srgbClr val="000000"/>
                          </a:solidFill>
                          <a:effectLst/>
                          <a:latin typeface="Calibri" panose="020F0502020204030204" pitchFamily="34" charset="0"/>
                        </a:rPr>
                        <a:t>FSC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FC_Enrollment Training (SIRS - Elementary)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panose="020F0502020204030204" pitchFamily="34" charset="0"/>
                        </a:rPr>
                        <a:t>Virtual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panose="020F0502020204030204" pitchFamily="34" charset="0"/>
                        </a:rPr>
                        <a:t>3/3/2021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8:30 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11:30 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882937"/>
                  </a:ext>
                </a:extLst>
              </a:tr>
              <a:tr h="297180">
                <a:tc>
                  <a:txBody>
                    <a:bodyPr/>
                    <a:lstStyle/>
                    <a:p>
                      <a:pPr algn="l" fontAlgn="ctr"/>
                      <a:r>
                        <a:rPr lang="en-US" sz="1100" b="0" i="0" u="none" strike="noStrike">
                          <a:solidFill>
                            <a:srgbClr val="000000"/>
                          </a:solidFill>
                          <a:effectLst/>
                          <a:latin typeface="Calibri" panose="020F0502020204030204" pitchFamily="34" charset="0"/>
                        </a:rPr>
                        <a:t>FSC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FC_Enrollment Training (SIRS - Secondary)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Virtual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panose="020F0502020204030204" pitchFamily="34" charset="0"/>
                        </a:rPr>
                        <a:t>3/3/2021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panose="020F0502020204030204" pitchFamily="34" charset="0"/>
                        </a:rPr>
                        <a:t>1:30 PM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panose="020F0502020204030204" pitchFamily="34" charset="0"/>
                        </a:rPr>
                        <a:t>4:30 PM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4020"/>
                  </a:ext>
                </a:extLst>
              </a:tr>
            </a:tbl>
          </a:graphicData>
        </a:graphic>
      </p:graphicFrame>
      <p:sp>
        <p:nvSpPr>
          <p:cNvPr id="4" name="Slide Number Placeholder 3">
            <a:extLst>
              <a:ext uri="{FF2B5EF4-FFF2-40B4-BE49-F238E27FC236}">
                <a16:creationId xmlns:a16="http://schemas.microsoft.com/office/drawing/2014/main" id="{23327D17-B5A6-4D79-B640-CEDFCEE4A450}"/>
              </a:ext>
            </a:extLst>
          </p:cNvPr>
          <p:cNvSpPr>
            <a:spLocks noGrp="1"/>
          </p:cNvSpPr>
          <p:nvPr>
            <p:ph type="sldNum" sz="quarter" idx="12"/>
          </p:nvPr>
        </p:nvSpPr>
        <p:spPr/>
        <p:txBody>
          <a:bodyPr/>
          <a:lstStyle/>
          <a:p>
            <a:fld id="{FD52C1F8-3BA5-F24E-8618-E52498D87186}" type="slidenum">
              <a:rPr lang="en-US" smtClean="0"/>
              <a:t>35</a:t>
            </a:fld>
            <a:endParaRPr lang="en-US" dirty="0"/>
          </a:p>
        </p:txBody>
      </p:sp>
    </p:spTree>
    <p:extLst>
      <p:ext uri="{BB962C8B-B14F-4D97-AF65-F5344CB8AC3E}">
        <p14:creationId xmlns:p14="http://schemas.microsoft.com/office/powerpoint/2010/main" val="559424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br>
              <a:rPr lang="en-US" dirty="0"/>
            </a:br>
            <a:r>
              <a:rPr lang="en-US" dirty="0">
                <a:latin typeface="+mj-lt"/>
              </a:rPr>
              <a:t>Thank you</a:t>
            </a:r>
            <a:br>
              <a:rPr lang="en-US" dirty="0"/>
            </a:b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Calibri"/>
              </a:rPr>
              <a:pPr defTabSz="457200"/>
              <a:t>36</a:t>
            </a:fld>
            <a:endParaRPr lang="en-US" dirty="0">
              <a:solidFill>
                <a:prstClr val="white"/>
              </a:solidFill>
              <a:latin typeface="Calibri"/>
            </a:endParaRPr>
          </a:p>
        </p:txBody>
      </p:sp>
    </p:spTree>
    <p:extLst>
      <p:ext uri="{BB962C8B-B14F-4D97-AF65-F5344CB8AC3E}">
        <p14:creationId xmlns:p14="http://schemas.microsoft.com/office/powerpoint/2010/main" val="38675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Rockwell" panose="02060603020205020403" pitchFamily="18" charset="0"/>
              </a:rPr>
              <a:t>Compliance Monitoring Team</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814010"/>
              </p:ext>
            </p:extLst>
          </p:nvPr>
        </p:nvGraphicFramePr>
        <p:xfrm>
          <a:off x="1516505" y="2756380"/>
          <a:ext cx="8229600" cy="3210795"/>
        </p:xfrm>
        <a:graphic>
          <a:graphicData uri="http://schemas.openxmlformats.org/drawingml/2006/table">
            <a:tbl>
              <a:tblPr firstRow="1" bandRow="1">
                <a:tableStyleId>{85BE263C-DBD7-4A20-BB59-AAB30ACAA65A}</a:tableStyleId>
              </a:tblPr>
              <a:tblGrid>
                <a:gridCol w="1871932">
                  <a:extLst>
                    <a:ext uri="{9D8B030D-6E8A-4147-A177-3AD203B41FA5}">
                      <a16:colId xmlns:a16="http://schemas.microsoft.com/office/drawing/2014/main" val="20000"/>
                    </a:ext>
                  </a:extLst>
                </a:gridCol>
                <a:gridCol w="2812211">
                  <a:extLst>
                    <a:ext uri="{9D8B030D-6E8A-4147-A177-3AD203B41FA5}">
                      <a16:colId xmlns:a16="http://schemas.microsoft.com/office/drawing/2014/main" val="20001"/>
                    </a:ext>
                  </a:extLst>
                </a:gridCol>
                <a:gridCol w="3545457">
                  <a:extLst>
                    <a:ext uri="{9D8B030D-6E8A-4147-A177-3AD203B41FA5}">
                      <a16:colId xmlns:a16="http://schemas.microsoft.com/office/drawing/2014/main" val="20002"/>
                    </a:ext>
                  </a:extLst>
                </a:gridCol>
              </a:tblGrid>
              <a:tr h="7391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Email</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rPr>
                        <a:t>Senior Compliance Analyst</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rPr>
                        <a:t>Sr. Student Information Rep</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297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t>Heidi.Cisneros@houstonisd.org</a:t>
                      </a:r>
                      <a:endParaRPr lang="en-US"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Heidi Cisneros</a:t>
                      </a:r>
                      <a:endParaRPr lang="en-US" sz="16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mn-lt"/>
                          <a:ea typeface="+mn-ea"/>
                          <a:cs typeface="+mn-cs"/>
                        </a:rPr>
                        <a:t>Elizabeth Salazar/Lisa Shannon/</a:t>
                      </a:r>
                      <a:r>
                        <a:rPr lang="en-US" sz="1600" dirty="0"/>
                        <a:t>Patricia Marshall/Berta Garcia</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33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lsmith3@houstonisd.org</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Latonya Smith</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u="none" strike="noStrike" kern="1200" baseline="0" dirty="0"/>
                        <a:t>Angela Tillmon/Tamika Whitmire/Mechelle Whiting/Vacancy</a:t>
                      </a:r>
                      <a:endParaRPr lang="en-US" sz="16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785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vwinfree@houstonisd.org</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Veda Winfree</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dirty="0"/>
                        <a:t>Mildred Evans/Felicia Freeman/Rose Fuentes/Vacancy</a:t>
                      </a: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pPr defTabSz="457200">
              <a:defRPr/>
            </a:pPr>
            <a:fld id="{FD52C1F8-3BA5-F24E-8618-E52498D87186}" type="slidenum">
              <a:rPr lang="en-US">
                <a:solidFill>
                  <a:prstClr val="white"/>
                </a:solidFill>
                <a:latin typeface="Arial"/>
              </a:rPr>
              <a:pPr defTabSz="457200">
                <a:defRPr/>
              </a:pPr>
              <a:t>4</a:t>
            </a:fld>
            <a:endParaRPr lang="en-US" dirty="0">
              <a:solidFill>
                <a:prstClr val="white"/>
              </a:solidFill>
              <a:latin typeface="Arial"/>
            </a:endParaRPr>
          </a:p>
        </p:txBody>
      </p:sp>
      <p:sp>
        <p:nvSpPr>
          <p:cNvPr id="10" name="Rectangle 9"/>
          <p:cNvSpPr/>
          <p:nvPr/>
        </p:nvSpPr>
        <p:spPr>
          <a:xfrm>
            <a:off x="609600" y="1572893"/>
            <a:ext cx="10972799" cy="923330"/>
          </a:xfrm>
          <a:prstGeom prst="rect">
            <a:avLst/>
          </a:prstGeom>
        </p:spPr>
        <p:txBody>
          <a:bodyPr wrap="square">
            <a:spAutoFit/>
          </a:bodyPr>
          <a:lstStyle/>
          <a:p>
            <a:pPr defTabSz="457200">
              <a:defRPr/>
            </a:pPr>
            <a:r>
              <a:rPr lang="en-US" dirty="0">
                <a:solidFill>
                  <a:prstClr val="black"/>
                </a:solidFill>
                <a:latin typeface="Calibri" panose="020F0502020204030204" pitchFamily="34" charset="0"/>
                <a:ea typeface="Calibri" panose="020F0502020204030204" pitchFamily="34" charset="0"/>
              </a:rPr>
              <a:t>This team reviews manual / data for Discipline and PEIMS Leavers/Dropouts, collaborates with special populations departments to ensure data integrity, conducts training and assists the State Reporting Team by overseeing the campus data correction process. In addition, they manage four Sr. Student Information Representatives.</a:t>
            </a:r>
            <a:endParaRPr lang="en-US" dirty="0">
              <a:solidFill>
                <a:prstClr val="black"/>
              </a:solidFill>
              <a:latin typeface="Arial"/>
            </a:endParaRPr>
          </a:p>
        </p:txBody>
      </p:sp>
    </p:spTree>
    <p:extLst>
      <p:ext uri="{BB962C8B-B14F-4D97-AF65-F5344CB8AC3E}">
        <p14:creationId xmlns:p14="http://schemas.microsoft.com/office/powerpoint/2010/main" val="39577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05" y="329637"/>
            <a:ext cx="10972800" cy="1143000"/>
          </a:xfrm>
        </p:spPr>
        <p:txBody>
          <a:bodyPr>
            <a:noAutofit/>
          </a:bodyPr>
          <a:lstStyle/>
          <a:p>
            <a:pPr algn="ctr"/>
            <a:r>
              <a:rPr lang="en-US" sz="3600" dirty="0">
                <a:latin typeface="Rockwell" panose="02060603020205020403" pitchFamily="18" charset="0"/>
              </a:rPr>
              <a:t>Senior Student Information Representatives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9455418"/>
              </p:ext>
            </p:extLst>
          </p:nvPr>
        </p:nvGraphicFramePr>
        <p:xfrm>
          <a:off x="1516505" y="2805658"/>
          <a:ext cx="8229600" cy="3418001"/>
        </p:xfrm>
        <a:graphic>
          <a:graphicData uri="http://schemas.openxmlformats.org/drawingml/2006/table">
            <a:tbl>
              <a:tblPr firstRow="1" bandRow="1">
                <a:tableStyleId>{85BE263C-DBD7-4A20-BB59-AAB30ACAA65A}</a:tableStyleId>
              </a:tblPr>
              <a:tblGrid>
                <a:gridCol w="1906438">
                  <a:extLst>
                    <a:ext uri="{9D8B030D-6E8A-4147-A177-3AD203B41FA5}">
                      <a16:colId xmlns:a16="http://schemas.microsoft.com/office/drawing/2014/main" val="20000"/>
                    </a:ext>
                  </a:extLst>
                </a:gridCol>
                <a:gridCol w="2242868">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1793048">
                  <a:extLst>
                    <a:ext uri="{9D8B030D-6E8A-4147-A177-3AD203B41FA5}">
                      <a16:colId xmlns:a16="http://schemas.microsoft.com/office/drawing/2014/main" val="20003"/>
                    </a:ext>
                  </a:extLst>
                </a:gridCol>
                <a:gridCol w="2078966">
                  <a:extLst>
                    <a:ext uri="{9D8B030D-6E8A-4147-A177-3AD203B41FA5}">
                      <a16:colId xmlns:a16="http://schemas.microsoft.com/office/drawing/2014/main" val="20004"/>
                    </a:ext>
                  </a:extLst>
                </a:gridCol>
              </a:tblGrid>
              <a:tr h="5647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Email</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rPr>
                        <a:t>Sr.</a:t>
                      </a:r>
                      <a:r>
                        <a:rPr lang="en-US" sz="1800" baseline="0" dirty="0">
                          <a:solidFill>
                            <a:schemeClr val="tx1"/>
                          </a:solidFill>
                        </a:rPr>
                        <a:t> </a:t>
                      </a:r>
                      <a:r>
                        <a:rPr lang="en-US" sz="1800" dirty="0">
                          <a:solidFill>
                            <a:schemeClr val="tx1"/>
                          </a:solidFill>
                        </a:rPr>
                        <a:t>SIR</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Email</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rPr>
                        <a:t>Sr. SIR</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539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a:t>mevans7@houstonisd.org</a:t>
                      </a:r>
                      <a:endParaRPr 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Mildred Evans</a:t>
                      </a:r>
                      <a:endParaRPr lang="en-US" sz="14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a:t>esalazar@houstonisd.org</a:t>
                      </a:r>
                      <a:endParaRPr 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Elizabeth Salazar</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73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a:ln>
                            <a:noFill/>
                          </a:ln>
                          <a:effectLst/>
                          <a:uLnTx/>
                          <a:uFillTx/>
                        </a:rPr>
                        <a:t>rfuentes@houstond.org</a:t>
                      </a:r>
                      <a:endParaRPr kumimoji="0" lang="en-US" sz="1050" b="0" i="0" u="none" strike="noStrike" kern="1200" cap="none" spc="0" normalizeH="0" baseline="0" noProof="0" dirty="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Rose Fuentes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lshanno1@houstonisd.org</a:t>
                      </a:r>
                      <a:endParaRPr 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Lisa Shannon</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87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a:ln>
                            <a:noFill/>
                          </a:ln>
                          <a:effectLst/>
                          <a:uLnTx/>
                          <a:uFillTx/>
                        </a:rPr>
                        <a:t>pmarshal@houstonisd.org</a:t>
                      </a:r>
                      <a:endParaRPr kumimoji="0" lang="en-US" sz="1050" b="0" i="0" u="none" strike="noStrike" kern="1200" cap="none" spc="0" normalizeH="0" baseline="0" noProof="0" dirty="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Patricia Marshall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atillmo1@houstonisd.org</a:t>
                      </a:r>
                      <a:endParaRPr 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Angela Tillmon</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16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a:ln>
                            <a:noFill/>
                          </a:ln>
                          <a:effectLst/>
                          <a:uLnTx/>
                          <a:uFillTx/>
                        </a:rPr>
                        <a:t>ffreeman@houstonisd.org</a:t>
                      </a:r>
                      <a:endParaRPr kumimoji="0" lang="en-US" sz="1050" b="0" i="0" u="none" strike="noStrike" kern="1200" cap="none" spc="0" normalizeH="0" baseline="0" noProof="0" dirty="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a:t>Felicia Freeman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twhitmir@houstonisd.org</a:t>
                      </a:r>
                      <a:endParaRPr 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Tamika Whitmire</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6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mwhiting@houstonisd.org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a:t>Mechelle Whiting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dirty="0">
                          <a:solidFill>
                            <a:schemeClr val="tx1"/>
                          </a:solidFill>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Vacancy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24130"/>
                  </a:ext>
                </a:extLst>
              </a:tr>
              <a:tr h="5234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bgarcia3@houstonisd.org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a:t>Berta Garcia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dirty="0">
                          <a:solidFill>
                            <a:schemeClr val="tx1"/>
                          </a:solidFill>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Vacancy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128781"/>
                  </a:ext>
                </a:extLst>
              </a:tr>
            </a:tbl>
          </a:graphicData>
        </a:graphic>
      </p:graphicFrame>
      <p:sp>
        <p:nvSpPr>
          <p:cNvPr id="4" name="Slide Number Placeholder 3"/>
          <p:cNvSpPr>
            <a:spLocks noGrp="1"/>
          </p:cNvSpPr>
          <p:nvPr>
            <p:ph type="sldNum" sz="quarter" idx="12"/>
          </p:nvPr>
        </p:nvSpPr>
        <p:spPr/>
        <p:txBody>
          <a:bodyPr/>
          <a:lstStyle/>
          <a:p>
            <a:pPr defTabSz="457200">
              <a:defRPr/>
            </a:pPr>
            <a:fld id="{FD52C1F8-3BA5-F24E-8618-E52498D87186}" type="slidenum">
              <a:rPr lang="en-US">
                <a:solidFill>
                  <a:prstClr val="white"/>
                </a:solidFill>
                <a:latin typeface="Arial"/>
              </a:rPr>
              <a:pPr defTabSz="457200">
                <a:defRPr/>
              </a:pPr>
              <a:t>5</a:t>
            </a:fld>
            <a:endParaRPr lang="en-US" dirty="0">
              <a:solidFill>
                <a:prstClr val="white"/>
              </a:solidFill>
              <a:latin typeface="Arial"/>
            </a:endParaRPr>
          </a:p>
        </p:txBody>
      </p:sp>
      <p:sp>
        <p:nvSpPr>
          <p:cNvPr id="6" name="Rectangle 5"/>
          <p:cNvSpPr/>
          <p:nvPr/>
        </p:nvSpPr>
        <p:spPr>
          <a:xfrm>
            <a:off x="609600" y="1472637"/>
            <a:ext cx="10635521" cy="1200329"/>
          </a:xfrm>
          <a:prstGeom prst="rect">
            <a:avLst/>
          </a:prstGeom>
        </p:spPr>
        <p:txBody>
          <a:bodyPr wrap="square">
            <a:spAutoFit/>
          </a:bodyPr>
          <a:lstStyle/>
          <a:p>
            <a:pPr defTabSz="457200">
              <a:defRPr/>
            </a:pPr>
            <a:r>
              <a:rPr lang="en-US" dirty="0">
                <a:solidFill>
                  <a:prstClr val="black"/>
                </a:solidFill>
                <a:latin typeface="Calibri" panose="020F0502020204030204" pitchFamily="34" charset="0"/>
                <a:ea typeface="Calibri" panose="020F0502020204030204" pitchFamily="34" charset="0"/>
              </a:rPr>
              <a:t>This team monitors official ADA attendance, reviews ADA and OFSDP attendance by 6-week period to ensure the data is accurate, maintains attendance accounting records, reconciles student membership and absences, reviews manual records/data for Discipline and Leavers/Dropouts, and  monitors campus PEIMS data to ensure compliance with TEA requirements</a:t>
            </a:r>
            <a:endParaRPr lang="en-US"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5203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defTabSz="819239" fontAlgn="base">
              <a:lnSpc>
                <a:spcPct val="80000"/>
              </a:lnSpc>
              <a:spcAft>
                <a:spcPct val="0"/>
              </a:spcAft>
            </a:pPr>
            <a:r>
              <a:rPr lang="en-US" sz="3600" dirty="0">
                <a:latin typeface="Rockwell" panose="02060603020205020403" pitchFamily="18" charset="0"/>
                <a:ea typeface="ＭＳ Ｐゴシック" charset="-128"/>
              </a:rPr>
              <a:t>School Start Window</a:t>
            </a:r>
          </a:p>
        </p:txBody>
      </p:sp>
      <p:sp>
        <p:nvSpPr>
          <p:cNvPr id="6" name="Content Placeholder 5"/>
          <p:cNvSpPr>
            <a:spLocks noGrp="1"/>
          </p:cNvSpPr>
          <p:nvPr>
            <p:ph idx="1"/>
          </p:nvPr>
        </p:nvSpPr>
        <p:spPr>
          <a:xfrm>
            <a:off x="989351" y="1604514"/>
            <a:ext cx="9638675" cy="4597781"/>
          </a:xfrm>
        </p:spPr>
        <p:txBody>
          <a:bodyPr>
            <a:normAutofit fontScale="77500" lnSpcReduction="20000"/>
          </a:bodyPr>
          <a:lstStyle/>
          <a:p>
            <a:pPr marL="365760" indent="-256032">
              <a:buFont typeface="Wingdings 3"/>
              <a:buChar char=""/>
              <a:defRPr/>
            </a:pPr>
            <a:r>
              <a:rPr lang="en-US" dirty="0">
                <a:latin typeface="Calibri" pitchFamily="34" charset="0"/>
              </a:rPr>
              <a:t>Important Fall Dates </a:t>
            </a:r>
          </a:p>
          <a:p>
            <a:pPr marL="365760" indent="-256032">
              <a:buNone/>
              <a:defRPr/>
            </a:pPr>
            <a:r>
              <a:rPr lang="en-US" dirty="0">
                <a:latin typeface="Calibri" pitchFamily="34" charset="0"/>
              </a:rPr>
              <a:t>	-  </a:t>
            </a:r>
            <a:r>
              <a:rPr lang="en-US" dirty="0">
                <a:solidFill>
                  <a:srgbClr val="FF0000"/>
                </a:solidFill>
                <a:latin typeface="Calibri" pitchFamily="34" charset="0"/>
              </a:rPr>
              <a:t>Close of school-start window – September 25, 2020</a:t>
            </a:r>
          </a:p>
          <a:p>
            <a:pPr marL="365760" indent="-256032">
              <a:buNone/>
              <a:defRPr/>
            </a:pPr>
            <a:r>
              <a:rPr lang="en-US" sz="2800" dirty="0">
                <a:latin typeface="Calibri" pitchFamily="34" charset="0"/>
              </a:rPr>
              <a:t>		</a:t>
            </a:r>
          </a:p>
          <a:p>
            <a:pPr marL="365760" indent="-256032">
              <a:buNone/>
              <a:defRPr/>
            </a:pPr>
            <a:r>
              <a:rPr lang="en-US" sz="2800" dirty="0">
                <a:latin typeface="Calibri" pitchFamily="34" charset="0"/>
              </a:rPr>
              <a:t>	</a:t>
            </a:r>
            <a:r>
              <a:rPr lang="en-US" dirty="0">
                <a:latin typeface="Calibri" pitchFamily="34" charset="0"/>
              </a:rPr>
              <a:t>What is the "School Start Window"? </a:t>
            </a:r>
          </a:p>
          <a:p>
            <a:pPr marL="365760" indent="-256032" algn="just">
              <a:buNone/>
              <a:defRPr/>
            </a:pPr>
            <a:r>
              <a:rPr lang="en-US" dirty="0">
                <a:latin typeface="Calibri" pitchFamily="34" charset="0"/>
              </a:rPr>
              <a:t>	The "School Start Window" is from the first day of school through the last Friday of September.  It has been designated by TEA as the timeframe we are allowed to account for all students in grades 7-12 who attended Houston ISD last school year and may or may not have returned this school year.  Students who did not leave the Texas Education System and did not enroll in another Texas Public School District must be reported as dropouts if they are not located and enrolled before the last day of the "School Start Window.</a:t>
            </a:r>
            <a:endParaRPr lang="en-US" dirty="0"/>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6</a:t>
            </a:fld>
            <a:endParaRPr lang="en-US" dirty="0">
              <a:solidFill>
                <a:prstClr val="white"/>
              </a:solidFill>
              <a:latin typeface="Arial"/>
            </a:endParaRPr>
          </a:p>
        </p:txBody>
      </p:sp>
    </p:spTree>
    <p:extLst>
      <p:ext uri="{BB962C8B-B14F-4D97-AF65-F5344CB8AC3E}">
        <p14:creationId xmlns:p14="http://schemas.microsoft.com/office/powerpoint/2010/main" val="127329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7B19F-A40A-4590-B7DD-098F483A0318}"/>
              </a:ext>
            </a:extLst>
          </p:cNvPr>
          <p:cNvSpPr>
            <a:spLocks noGrp="1"/>
          </p:cNvSpPr>
          <p:nvPr>
            <p:ph type="title"/>
          </p:nvPr>
        </p:nvSpPr>
        <p:spPr/>
        <p:txBody>
          <a:bodyPr>
            <a:normAutofit/>
          </a:bodyPr>
          <a:lstStyle/>
          <a:p>
            <a:r>
              <a:rPr lang="en-US" sz="3600" dirty="0">
                <a:solidFill>
                  <a:schemeClr val="accent3">
                    <a:lumMod val="75000"/>
                  </a:schemeClr>
                </a:solidFill>
              </a:rPr>
              <a:t>Important Dates</a:t>
            </a:r>
          </a:p>
        </p:txBody>
      </p:sp>
      <p:sp>
        <p:nvSpPr>
          <p:cNvPr id="4" name="Slide Number Placeholder 3">
            <a:extLst>
              <a:ext uri="{FF2B5EF4-FFF2-40B4-BE49-F238E27FC236}">
                <a16:creationId xmlns:a16="http://schemas.microsoft.com/office/drawing/2014/main" id="{6C24574A-8AEF-4546-9B4C-61F7EAAB2DDF}"/>
              </a:ext>
            </a:extLst>
          </p:cNvPr>
          <p:cNvSpPr>
            <a:spLocks noGrp="1"/>
          </p:cNvSpPr>
          <p:nvPr>
            <p:ph type="sldNum" sz="quarter" idx="12"/>
          </p:nvPr>
        </p:nvSpPr>
        <p:spPr/>
        <p:txBody>
          <a:bodyPr/>
          <a:lstStyle/>
          <a:p>
            <a:fld id="{FD52C1F8-3BA5-F24E-8618-E52498D87186}" type="slidenum">
              <a:rPr lang="en-US" smtClean="0"/>
              <a:t>7</a:t>
            </a:fld>
            <a:endParaRPr lang="en-US" dirty="0"/>
          </a:p>
        </p:txBody>
      </p:sp>
      <p:graphicFrame>
        <p:nvGraphicFramePr>
          <p:cNvPr id="5" name="Diagram 4">
            <a:extLst>
              <a:ext uri="{FF2B5EF4-FFF2-40B4-BE49-F238E27FC236}">
                <a16:creationId xmlns:a16="http://schemas.microsoft.com/office/drawing/2014/main" id="{FB0BDC3B-23DE-48C5-B067-B45DE4BCA984}"/>
              </a:ext>
            </a:extLst>
          </p:cNvPr>
          <p:cNvGraphicFramePr/>
          <p:nvPr>
            <p:extLst>
              <p:ext uri="{D42A27DB-BD31-4B8C-83A1-F6EECF244321}">
                <p14:modId xmlns:p14="http://schemas.microsoft.com/office/powerpoint/2010/main" val="2432230831"/>
              </p:ext>
            </p:extLst>
          </p:nvPr>
        </p:nvGraphicFramePr>
        <p:xfrm>
          <a:off x="2597834" y="1861650"/>
          <a:ext cx="7197969" cy="364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9508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EDE515-2230-49DE-B953-000B88DAEC6F}"/>
              </a:ext>
            </a:extLst>
          </p:cNvPr>
          <p:cNvSpPr>
            <a:spLocks noGrp="1"/>
          </p:cNvSpPr>
          <p:nvPr>
            <p:ph type="title"/>
          </p:nvPr>
        </p:nvSpPr>
        <p:spPr>
          <a:xfrm>
            <a:off x="477533" y="342108"/>
            <a:ext cx="8229600" cy="1143000"/>
          </a:xfrm>
        </p:spPr>
        <p:txBody>
          <a:bodyPr>
            <a:normAutofit/>
          </a:bodyPr>
          <a:lstStyle/>
          <a:p>
            <a:r>
              <a:rPr lang="en-US" sz="3600" dirty="0"/>
              <a:t>Important Dates</a:t>
            </a:r>
          </a:p>
        </p:txBody>
      </p:sp>
      <p:pic>
        <p:nvPicPr>
          <p:cNvPr id="5" name="Content Placeholder 4">
            <a:extLst>
              <a:ext uri="{FF2B5EF4-FFF2-40B4-BE49-F238E27FC236}">
                <a16:creationId xmlns:a16="http://schemas.microsoft.com/office/drawing/2014/main" id="{621B6EC4-C500-49BA-958C-DC3E250163D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484868" y="1600201"/>
            <a:ext cx="5222265" cy="4525963"/>
          </a:xfrm>
          <a:prstGeom prst="rect">
            <a:avLst/>
          </a:prstGeom>
          <a:noFill/>
        </p:spPr>
      </p:pic>
      <p:sp>
        <p:nvSpPr>
          <p:cNvPr id="12" name="Slide Number Placeholder 3">
            <a:extLst>
              <a:ext uri="{FF2B5EF4-FFF2-40B4-BE49-F238E27FC236}">
                <a16:creationId xmlns:a16="http://schemas.microsoft.com/office/drawing/2014/main" id="{E020EF14-64E7-41FE-A921-5D9A95365B35}"/>
              </a:ext>
            </a:extLst>
          </p:cNvPr>
          <p:cNvSpPr>
            <a:spLocks noGrp="1"/>
          </p:cNvSpPr>
          <p:nvPr>
            <p:ph type="sldNum" sz="quarter" idx="12"/>
          </p:nvPr>
        </p:nvSpPr>
        <p:spPr>
          <a:xfrm>
            <a:off x="8077200" y="6356351"/>
            <a:ext cx="2133600" cy="365125"/>
          </a:xfrm>
        </p:spPr>
        <p:txBody>
          <a:bodyPr/>
          <a:lstStyle/>
          <a:p>
            <a:pPr>
              <a:spcAft>
                <a:spcPts val="600"/>
              </a:spcAft>
            </a:pPr>
            <a:fld id="{FD52C1F8-3BA5-F24E-8618-E52498D87186}" type="slidenum">
              <a:rPr lang="en-US" smtClean="0"/>
              <a:pPr>
                <a:spcAft>
                  <a:spcPts val="600"/>
                </a:spcAft>
              </a:pPr>
              <a:t>8</a:t>
            </a:fld>
            <a:endParaRPr lang="en-US" dirty="0"/>
          </a:p>
        </p:txBody>
      </p:sp>
      <p:sp>
        <p:nvSpPr>
          <p:cNvPr id="4" name="Slide Number Placeholder 3" hidden="1">
            <a:extLst>
              <a:ext uri="{FF2B5EF4-FFF2-40B4-BE49-F238E27FC236}">
                <a16:creationId xmlns:a16="http://schemas.microsoft.com/office/drawing/2014/main" id="{43B706EE-75DD-4CAA-A5B8-2F06F8C484A7}"/>
              </a:ext>
            </a:extLst>
          </p:cNvPr>
          <p:cNvSpPr>
            <a:spLocks noGrp="1"/>
          </p:cNvSpPr>
          <p:nvPr>
            <p:ph type="sldNum" sz="quarter" idx="12"/>
          </p:nvPr>
        </p:nvSpPr>
        <p:spPr/>
        <p:txBody>
          <a:bodyPr/>
          <a:lstStyle/>
          <a:p>
            <a:pPr>
              <a:spcAft>
                <a:spcPts val="600"/>
              </a:spcAft>
            </a:pPr>
            <a:fld id="{FD52C1F8-3BA5-F24E-8618-E52498D87186}" type="slidenum">
              <a:rPr lang="en-US" smtClean="0"/>
              <a:pPr>
                <a:spcAft>
                  <a:spcPts val="600"/>
                </a:spcAft>
              </a:pPr>
              <a:t>8</a:t>
            </a:fld>
            <a:endParaRPr lang="en-US" dirty="0"/>
          </a:p>
        </p:txBody>
      </p:sp>
    </p:spTree>
    <p:extLst>
      <p:ext uri="{BB962C8B-B14F-4D97-AF65-F5344CB8AC3E}">
        <p14:creationId xmlns:p14="http://schemas.microsoft.com/office/powerpoint/2010/main" val="3531784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ED5DC6-680C-45B7-A8E1-0E498B3CA9B6}"/>
              </a:ext>
            </a:extLst>
          </p:cNvPr>
          <p:cNvSpPr>
            <a:spLocks noGrp="1"/>
          </p:cNvSpPr>
          <p:nvPr>
            <p:ph type="title"/>
          </p:nvPr>
        </p:nvSpPr>
        <p:spPr>
          <a:xfrm>
            <a:off x="692045" y="342108"/>
            <a:ext cx="8229600" cy="1143000"/>
          </a:xfrm>
        </p:spPr>
        <p:txBody>
          <a:bodyPr>
            <a:normAutofit/>
          </a:bodyPr>
          <a:lstStyle/>
          <a:p>
            <a:r>
              <a:rPr lang="en-US" sz="3600" dirty="0">
                <a:solidFill>
                  <a:schemeClr val="accent3">
                    <a:lumMod val="75000"/>
                  </a:schemeClr>
                </a:solidFill>
              </a:rPr>
              <a:t>Report Card Dates</a:t>
            </a:r>
          </a:p>
        </p:txBody>
      </p:sp>
      <p:pic>
        <p:nvPicPr>
          <p:cNvPr id="5" name="Content Placeholder 4">
            <a:extLst>
              <a:ext uri="{FF2B5EF4-FFF2-40B4-BE49-F238E27FC236}">
                <a16:creationId xmlns:a16="http://schemas.microsoft.com/office/drawing/2014/main" id="{3B52229F-4343-4093-87ED-42789332061E}"/>
              </a:ext>
            </a:extLst>
          </p:cNvPr>
          <p:cNvPicPr>
            <a:picLocks noGrp="1" noChangeAspect="1"/>
          </p:cNvPicPr>
          <p:nvPr>
            <p:ph idx="1"/>
          </p:nvPr>
        </p:nvPicPr>
        <p:blipFill>
          <a:blip r:embed="rId2"/>
          <a:stretch>
            <a:fillRect/>
          </a:stretch>
        </p:blipFill>
        <p:spPr>
          <a:xfrm>
            <a:off x="2098685" y="1600201"/>
            <a:ext cx="7994631" cy="4525963"/>
          </a:xfrm>
          <a:prstGeom prst="rect">
            <a:avLst/>
          </a:prstGeom>
          <a:noFill/>
        </p:spPr>
      </p:pic>
      <p:sp>
        <p:nvSpPr>
          <p:cNvPr id="4" name="Slide Number Placeholder 3">
            <a:extLst>
              <a:ext uri="{FF2B5EF4-FFF2-40B4-BE49-F238E27FC236}">
                <a16:creationId xmlns:a16="http://schemas.microsoft.com/office/drawing/2014/main" id="{E754E9EA-E1A2-4174-9077-8B5D787EB9D9}"/>
              </a:ext>
            </a:extLst>
          </p:cNvPr>
          <p:cNvSpPr>
            <a:spLocks noGrp="1"/>
          </p:cNvSpPr>
          <p:nvPr>
            <p:ph type="sldNum" sz="quarter" idx="12"/>
          </p:nvPr>
        </p:nvSpPr>
        <p:spPr>
          <a:xfrm>
            <a:off x="8077200" y="6356351"/>
            <a:ext cx="2133600" cy="365125"/>
          </a:xfrm>
        </p:spPr>
        <p:txBody>
          <a:bodyPr anchor="ctr">
            <a:normAutofit/>
          </a:bodyPr>
          <a:lstStyle/>
          <a:p>
            <a:pPr>
              <a:spcAft>
                <a:spcPts val="600"/>
              </a:spcAft>
            </a:pPr>
            <a:fld id="{FD52C1F8-3BA5-F24E-8618-E52498D87186}" type="slidenum">
              <a:rPr lang="en-US" smtClean="0"/>
              <a:pPr>
                <a:spcAft>
                  <a:spcPts val="600"/>
                </a:spcAft>
              </a:pPr>
              <a:t>9</a:t>
            </a:fld>
            <a:endParaRPr lang="en-US" dirty="0"/>
          </a:p>
        </p:txBody>
      </p:sp>
    </p:spTree>
    <p:extLst>
      <p:ext uri="{BB962C8B-B14F-4D97-AF65-F5344CB8AC3E}">
        <p14:creationId xmlns:p14="http://schemas.microsoft.com/office/powerpoint/2010/main" val="2881956185"/>
      </p:ext>
    </p:extLst>
  </p:cSld>
  <p:clrMapOvr>
    <a:masterClrMapping/>
  </p:clrMapOvr>
</p:sld>
</file>

<file path=ppt/theme/theme1.xml><?xml version="1.0" encoding="utf-8"?>
<a:theme xmlns:a="http://schemas.openxmlformats.org/drawingml/2006/main" name="1_Office Theme">
  <a:themeElements>
    <a:clrScheme name="2014 HISD Color Theme">
      <a:dk1>
        <a:sysClr val="windowText" lastClr="000000"/>
      </a:dk1>
      <a:lt1>
        <a:sysClr val="window" lastClr="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2625</Words>
  <Application>Microsoft Office PowerPoint</Application>
  <PresentationFormat>Widescreen</PresentationFormat>
  <Paragraphs>400</Paragraphs>
  <Slides>36</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36</vt:i4>
      </vt:variant>
    </vt:vector>
  </HeadingPairs>
  <TitlesOfParts>
    <vt:vector size="50" baseType="lpstr">
      <vt:lpstr>Arial</vt:lpstr>
      <vt:lpstr>Arial Narrow</vt:lpstr>
      <vt:lpstr>Calibri</vt:lpstr>
      <vt:lpstr>Noto Sans Symbols</vt:lpstr>
      <vt:lpstr>Roboto</vt:lpstr>
      <vt:lpstr>Rockwell</vt:lpstr>
      <vt:lpstr>Symbol</vt:lpstr>
      <vt:lpstr>Times New Roman</vt:lpstr>
      <vt:lpstr>Verdana</vt:lpstr>
      <vt:lpstr>Wingdings</vt:lpstr>
      <vt:lpstr>Wingdings 2</vt:lpstr>
      <vt:lpstr>Wingdings 3</vt:lpstr>
      <vt:lpstr>1_Office Theme</vt:lpstr>
      <vt:lpstr>2_Office Theme</vt:lpstr>
      <vt:lpstr>Job-Alike Training  Campus Student Information Representatives </vt:lpstr>
      <vt:lpstr>Norms</vt:lpstr>
      <vt:lpstr>Agenda:</vt:lpstr>
      <vt:lpstr>Compliance Monitoring Team</vt:lpstr>
      <vt:lpstr>Senior Student Information Representatives</vt:lpstr>
      <vt:lpstr>School Start Window</vt:lpstr>
      <vt:lpstr>Important Dates</vt:lpstr>
      <vt:lpstr>Important Dates</vt:lpstr>
      <vt:lpstr>Report Card Dates</vt:lpstr>
      <vt:lpstr>Membership Reporting</vt:lpstr>
      <vt:lpstr>Membership Reporting </vt:lpstr>
      <vt:lpstr>Membership Count Process</vt:lpstr>
      <vt:lpstr>Teacher Roster Reconciliation</vt:lpstr>
      <vt:lpstr>Online Enrollment</vt:lpstr>
      <vt:lpstr>Enrollment </vt:lpstr>
      <vt:lpstr>Enrollment Verification Steps</vt:lpstr>
      <vt:lpstr>PowerPoint Presentation</vt:lpstr>
      <vt:lpstr>Approval Verification Process  </vt:lpstr>
      <vt:lpstr>Pending Delivery Verification</vt:lpstr>
      <vt:lpstr>Enrollment</vt:lpstr>
      <vt:lpstr>Withdrawal Process </vt:lpstr>
      <vt:lpstr> Withdrawal Procedures for Non-Attending Students </vt:lpstr>
      <vt:lpstr>Attendance Updates</vt:lpstr>
      <vt:lpstr>Attendance Process – Elementary Campuses</vt:lpstr>
      <vt:lpstr>Six Weeks Verification of Data </vt:lpstr>
      <vt:lpstr>Timelines</vt:lpstr>
      <vt:lpstr>TSDS Collection Due Dates</vt:lpstr>
      <vt:lpstr>TSDS Collection Due Dates (Continued)</vt:lpstr>
      <vt:lpstr>Certify Scorecards</vt:lpstr>
      <vt:lpstr>Certify Student Information Scorecard </vt:lpstr>
      <vt:lpstr>Certify Student Information Scorecard </vt:lpstr>
      <vt:lpstr>Certify Student Information Scorecard </vt:lpstr>
      <vt:lpstr>Certify Student Information Scorecard </vt:lpstr>
      <vt:lpstr>Certify Scorecards </vt:lpstr>
      <vt:lpstr>Upcoming Trainings</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Job-Alike Training  Campus Student Information Representatives</dc:title>
  <dc:creator>Winfree, Veda L</dc:creator>
  <cp:lastModifiedBy>Cisneros, Heidi B</cp:lastModifiedBy>
  <cp:revision>10</cp:revision>
  <dcterms:created xsi:type="dcterms:W3CDTF">2020-08-28T11:21:23Z</dcterms:created>
  <dcterms:modified xsi:type="dcterms:W3CDTF">2020-08-28T18:56:33Z</dcterms:modified>
</cp:coreProperties>
</file>